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 id="2147483821" r:id="rId4"/>
    <p:sldMasterId id="2147483833" r:id="rId5"/>
  </p:sldMasterIdLst>
  <p:notesMasterIdLst>
    <p:notesMasterId r:id="rId134"/>
  </p:notesMasterIdLst>
  <p:handoutMasterIdLst>
    <p:handoutMasterId r:id="rId135"/>
  </p:handoutMasterIdLst>
  <p:sldIdLst>
    <p:sldId id="363" r:id="rId6"/>
    <p:sldId id="894" r:id="rId7"/>
    <p:sldId id="503" r:id="rId8"/>
    <p:sldId id="1067" r:id="rId9"/>
    <p:sldId id="953" r:id="rId10"/>
    <p:sldId id="952" r:id="rId11"/>
    <p:sldId id="522" r:id="rId12"/>
    <p:sldId id="954" r:id="rId13"/>
    <p:sldId id="951" r:id="rId14"/>
    <p:sldId id="758" r:id="rId15"/>
    <p:sldId id="1066" r:id="rId16"/>
    <p:sldId id="886" r:id="rId17"/>
    <p:sldId id="807" r:id="rId18"/>
    <p:sldId id="506" r:id="rId19"/>
    <p:sldId id="970" r:id="rId20"/>
    <p:sldId id="956" r:id="rId21"/>
    <p:sldId id="514" r:id="rId22"/>
    <p:sldId id="297" r:id="rId23"/>
    <p:sldId id="552" r:id="rId24"/>
    <p:sldId id="651" r:id="rId25"/>
    <p:sldId id="452" r:id="rId26"/>
    <p:sldId id="453" r:id="rId27"/>
    <p:sldId id="940" r:id="rId28"/>
    <p:sldId id="942" r:id="rId29"/>
    <p:sldId id="455" r:id="rId30"/>
    <p:sldId id="507" r:id="rId31"/>
    <p:sldId id="798" r:id="rId32"/>
    <p:sldId id="943" r:id="rId33"/>
    <p:sldId id="782" r:id="rId34"/>
    <p:sldId id="944" r:id="rId35"/>
    <p:sldId id="822" r:id="rId36"/>
    <p:sldId id="945" r:id="rId37"/>
    <p:sldId id="881" r:id="rId38"/>
    <p:sldId id="1064" r:id="rId39"/>
    <p:sldId id="1065" r:id="rId40"/>
    <p:sldId id="971" r:id="rId41"/>
    <p:sldId id="957" r:id="rId42"/>
    <p:sldId id="788" r:id="rId43"/>
    <p:sldId id="789" r:id="rId44"/>
    <p:sldId id="466" r:id="rId45"/>
    <p:sldId id="799" r:id="rId46"/>
    <p:sldId id="823" r:id="rId47"/>
    <p:sldId id="783" r:id="rId48"/>
    <p:sldId id="824" r:id="rId49"/>
    <p:sldId id="672" r:id="rId50"/>
    <p:sldId id="676" r:id="rId51"/>
    <p:sldId id="787" r:id="rId52"/>
    <p:sldId id="679" r:id="rId53"/>
    <p:sldId id="680" r:id="rId54"/>
    <p:sldId id="777" r:id="rId55"/>
    <p:sldId id="826" r:id="rId56"/>
    <p:sldId id="827" r:id="rId57"/>
    <p:sldId id="828" r:id="rId58"/>
    <p:sldId id="830" r:id="rId59"/>
    <p:sldId id="831" r:id="rId60"/>
    <p:sldId id="833" r:id="rId61"/>
    <p:sldId id="883" r:id="rId62"/>
    <p:sldId id="972" r:id="rId63"/>
    <p:sldId id="960" r:id="rId64"/>
    <p:sldId id="899" r:id="rId65"/>
    <p:sldId id="900" r:id="rId66"/>
    <p:sldId id="901" r:id="rId67"/>
    <p:sldId id="902" r:id="rId68"/>
    <p:sldId id="903" r:id="rId69"/>
    <p:sldId id="904" r:id="rId70"/>
    <p:sldId id="905" r:id="rId71"/>
    <p:sldId id="906" r:id="rId72"/>
    <p:sldId id="907" r:id="rId73"/>
    <p:sldId id="908" r:id="rId74"/>
    <p:sldId id="909" r:id="rId75"/>
    <p:sldId id="912" r:id="rId76"/>
    <p:sldId id="913" r:id="rId77"/>
    <p:sldId id="914" r:id="rId78"/>
    <p:sldId id="915" r:id="rId79"/>
    <p:sldId id="916" r:id="rId80"/>
    <p:sldId id="917" r:id="rId81"/>
    <p:sldId id="918" r:id="rId82"/>
    <p:sldId id="919" r:id="rId83"/>
    <p:sldId id="920" r:id="rId84"/>
    <p:sldId id="816" r:id="rId85"/>
    <p:sldId id="973" r:id="rId86"/>
    <p:sldId id="962" r:id="rId87"/>
    <p:sldId id="1063" r:id="rId88"/>
    <p:sldId id="846" r:id="rId89"/>
    <p:sldId id="855" r:id="rId90"/>
    <p:sldId id="853" r:id="rId91"/>
    <p:sldId id="856" r:id="rId92"/>
    <p:sldId id="650" r:id="rId93"/>
    <p:sldId id="677" r:id="rId94"/>
    <p:sldId id="547" r:id="rId95"/>
    <p:sldId id="546" r:id="rId96"/>
    <p:sldId id="858" r:id="rId97"/>
    <p:sldId id="849" r:id="rId98"/>
    <p:sldId id="852" r:id="rId99"/>
    <p:sldId id="1069" r:id="rId100"/>
    <p:sldId id="974" r:id="rId101"/>
    <p:sldId id="964" r:id="rId102"/>
    <p:sldId id="1031" r:id="rId103"/>
    <p:sldId id="860" r:id="rId104"/>
    <p:sldId id="861" r:id="rId105"/>
    <p:sldId id="866" r:id="rId106"/>
    <p:sldId id="867" r:id="rId107"/>
    <p:sldId id="868" r:id="rId108"/>
    <p:sldId id="869" r:id="rId109"/>
    <p:sldId id="985" r:id="rId110"/>
    <p:sldId id="1034" r:id="rId111"/>
    <p:sldId id="1071" r:id="rId112"/>
    <p:sldId id="1061" r:id="rId113"/>
    <p:sldId id="1062" r:id="rId114"/>
    <p:sldId id="897" r:id="rId115"/>
    <p:sldId id="1011" r:id="rId116"/>
    <p:sldId id="1025" r:id="rId117"/>
    <p:sldId id="1070" r:id="rId118"/>
    <p:sldId id="1072" r:id="rId119"/>
    <p:sldId id="1075" r:id="rId120"/>
    <p:sldId id="1079" r:id="rId121"/>
    <p:sldId id="1080" r:id="rId122"/>
    <p:sldId id="1081" r:id="rId123"/>
    <p:sldId id="1082" r:id="rId124"/>
    <p:sldId id="1083" r:id="rId125"/>
    <p:sldId id="1074" r:id="rId126"/>
    <p:sldId id="1073" r:id="rId127"/>
    <p:sldId id="1076" r:id="rId128"/>
    <p:sldId id="1077" r:id="rId129"/>
    <p:sldId id="1078" r:id="rId130"/>
    <p:sldId id="975" r:id="rId131"/>
    <p:sldId id="969" r:id="rId132"/>
    <p:sldId id="703" r:id="rId133"/>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95" autoAdjust="0"/>
    <p:restoredTop sz="94501" autoAdjust="0"/>
  </p:normalViewPr>
  <p:slideViewPr>
    <p:cSldViewPr>
      <p:cViewPr varScale="1">
        <p:scale>
          <a:sx n="112" d="100"/>
          <a:sy n="112" d="100"/>
        </p:scale>
        <p:origin x="576" y="200"/>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handoutMaster" Target="handoutMasters/handout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1/5/25</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2025-01-05</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F4579-D3B8-9E39-A3AA-4A76B5318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E536-73ED-B2C8-FDB5-69E5EED7F506}"/>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AC6FBE2-F04A-83FE-E8A0-500FBD47D2F3}"/>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09471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4BDF-3183-0948-A0A0-82DCB6A61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F4C65-700B-7CAB-B694-C9265B89093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FB7EBDB-A00A-E817-AA68-A1C9130BF180}"/>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85077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969-62AF-0D11-9CAC-6B4DD351F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CC57-C605-C316-7742-C78ECB2F8F9B}"/>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6E01346-2AAE-ED56-B7B0-A79280D4DD5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6303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68968-D1BE-2611-4ACD-FEE293BB8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DE976-895F-FE45-C9B9-81BB8EB723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4B03394-498E-A6C3-D413-2232C101C518}"/>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996162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6C18-6E57-E606-0ED6-65F827A7E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CE262-5185-F37F-AA34-861407C86A0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FC98FF3-829C-6F38-6C2A-DB373BF7FB47}"/>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785038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6BF89-1897-EA2B-2F95-2CB43E4CD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AD82-414D-3074-C1E5-B05CF64960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FE77687-4260-412D-A02B-B1D52432734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415742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DCAF-F964-76E1-FF7B-E98E41A8D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47FEE-CEAB-7BF3-1CEB-7C911D0667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201EB43-7AD1-C197-6489-F82350E5261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85146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0CF6-189F-A550-BB21-BF6C461EF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1434-0B6D-0B03-484E-981219FF2AD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6958FF-991D-02AB-F369-E356409CBF42}"/>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8964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15027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EB4B-E451-01BC-9868-BE60A15FA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69BD-439F-58ED-DB9D-75D5C8104889}"/>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288A93-348D-DFDE-39F4-4F55B5F0790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1504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DD0B-8553-D27A-21DB-6D9BDB880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392D-9612-282C-AA1D-62688A92622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A014A8-8E88-36D5-F1C3-CFE3CF53CEAD}"/>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19923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4F30-7D33-1A2B-2469-F5AFF1612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54F2F-0F44-5DB7-C722-F7AB16C543C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1071567-5DEF-3434-9DCC-75EF67B4FBC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617589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50ED-8B06-932A-3103-26957837F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A313E-54FC-53CC-2F5D-FE3CA818376E}"/>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72E4C35-73EE-2D94-FE6B-537942010C40}"/>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2678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845B-9FF4-9D13-5647-7E671B856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FB70F-5D08-FC4C-D315-A9680436AF8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BB9866F-1B4A-DC0E-77F8-72F366C51A6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78656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CA80-758B-D822-7F58-7B90BAE4D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E42F9-EC74-4C1B-5E24-A204DE1C9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39A0F-3176-042C-ED32-A818DD766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5C19F0-A019-5AC6-19AD-9017B328986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446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FF6B-8A65-16B0-659A-C89A3DB62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7D1CC-35DC-D24B-F48F-B045DE339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9F2-76DD-20F1-F9CA-5741A4724F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31D9C-C6B7-D73D-ABBF-90CC9315894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2179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896D-2B2B-8895-60DD-D1EA455F2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59C58-FDBE-3357-E770-222E9C250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29D7D-7721-647E-C518-092C92BCE0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9C67C-65B0-A3C1-2D3E-97C3F29979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428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4D0C1-45C7-3731-7CA3-C36A7C22F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A8C80-4F24-EFB9-9719-E6A8DFCEB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09D84-3714-ECDA-F930-141595E420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A9674-ECC1-485B-DA19-5680FB45BA8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595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CD90D-CF1D-ACC8-FABD-165AF913E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21926-8275-AB65-DEE2-A7ECB4DC8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E0DD7-BC33-ECE6-1E99-CB64E4F05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88A6C7-D95E-3E07-07CA-82CFD8EE3EF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8692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9153D-C965-DB9C-5C14-7439BA098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7D7FC-346C-CCD9-8C9B-419672071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BE583-8A0A-E2A6-3989-ED200DAB2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B5F827-311D-94A0-8550-5A54871D8A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631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97DC-12B6-93C6-D42A-264DEA6C3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3ED4B-BC76-54AC-C434-E51E662FFD5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1368728-CB26-6D49-ACA4-647F85405A0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275912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7932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78BC8-AEEE-E684-DAC0-8092E5615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C7F4E-7A29-DF08-4ED0-C0A1ACC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BED76-D3D7-7222-563D-C56029924D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8CA63D-0023-7D83-5126-4CEC82A996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6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31376-3CC1-9BB8-CC32-7EF267B94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47591-5E87-7ED5-9EAA-AE6E71480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E849F-0F1A-F405-09B5-A5566430B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E5B7BC-C20E-401F-8BE1-B244496E677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48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3B0F5-BBA2-0D69-9A61-B545E3D08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64160-78E2-1124-CF4F-CC8E19F84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57060-D88A-94DC-AAB1-51913D7823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3A147-14A2-6450-F641-9170940C3E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889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ABB3-5A9D-AF4E-BDCB-07D847EE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56251-2B1C-F690-DE4E-982604E3E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6EF4A-4B67-39A6-5446-B979ED33D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26077-723B-D963-8CD5-9F823C9B2B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020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8413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1263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097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CA37-5A07-7AFF-CB9D-933D7CEB5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0842-D2A6-A98B-06CF-16EB2F47BE9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88CD85-0C11-9090-F243-CDE2C48BA222}"/>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039118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C323-057A-2BE6-FF32-8C51B6AA7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0DD2D-9F33-61EA-2A31-CA66043750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D1F8DB4-784A-8284-2CAD-0AD1A6467F6C}"/>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5124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3B63-9268-E062-B005-4839DE5E5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D68A3-2A3D-7048-CBA3-49A93A5AD0F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E6D3A0D-4003-6D72-108F-B6F9F82ECD0A}"/>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789473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F144B-4A68-9E31-47D8-C61081D28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A269C-6CD6-0E5F-463A-C4F1E497E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D77C9-E9F2-3BD4-5C5B-7E74930DFB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284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F1FF-8414-0F55-3677-F2AE9AFD6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4C0E0-2EF9-6EA4-A521-7776341D7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CBB63-835A-B7D5-45EF-9E275044981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31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2F8C-8540-989C-4572-416481EA5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34180-5730-884D-F324-C110278BD0BC}"/>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018811-9C0E-3959-2129-3135AB6249C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6663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1B44-0390-4420-88F5-C428805C9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45D4E-0F88-4B6C-A0F5-A657E972B0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EFD99-6C98-4ED2-A6DF-A3B0E12CB908}"/>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F6F31D8-8A32-474E-9489-806A6DD397CA}"/>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0D3FD01-4C1D-46B7-BF44-4C37069853E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CCA9-2697-41AF-8AD8-A10FF8CA8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B7EABA-1A6F-42BA-AA7F-82CC8AA59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5C040C-9D16-49E1-A7B1-530BCD7801A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BD47672-8909-4458-998F-C74A3B20CB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901812B-DD05-45EA-AD7A-0B8E4DA1F8C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E62E-70EE-443E-900D-A391CAEB4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BC2E42-C650-47EC-AB4E-F3595FCF9A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E3AA1E-7E93-40DB-9FBE-04A5D58854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A528C8-F83F-4054-A285-C464F2DA2DDE}"/>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63F632E0-B5A1-499F-BBB2-4912E64A3CA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A0EA2520-EB7A-4CF5-AE79-B3AE81A47BB6}"/>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974C-785F-40D9-881A-9DD1B8A6CE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E7C65A-457C-4534-A2E7-4726FF011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4CD43A-F183-419D-BB84-83E10B20FA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03235B-FB6F-433D-9F2B-DF4C4F136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31DF22-2509-45E1-8F79-8480793A3F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F3293B-2179-43E7-8453-4F448EC66771}"/>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169B1F86-A334-41BC-BDD6-582109B1E4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8BA3733C-AFE5-42F5-857F-973144825C6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35D3-5B00-450D-A3EE-703276EBA2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575FC-71FE-477E-BA75-EB73DC6EFBED}"/>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4DBF473-A2A7-4294-A0EE-7586C08F7B9F}"/>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D57C6650-DB6D-4CA6-BB03-8823A49BEB4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D56BBB-34B9-4BD2-9CD6-9C6184E67E4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0CCAA447-A52B-4E23-BB8B-9DBAE33EAE71}"/>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DCCA3EE2-8FC3-4D83-BB8A-51B945618B0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81DA-145E-4B97-A314-AFCB961FB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1AD49C-E9FA-4867-A2AC-3F4E64BBD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838D0-0D66-4B23-B88B-EFD264667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B86665-3727-4547-8AF3-2C240C097DE0}"/>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28EF340B-E198-42A2-B2E9-1D4044F4686F}"/>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36E7327-9575-4548-8EC8-10B3ACCC4F6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382D-E27F-44E9-A646-148645AC1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59594-5062-49C4-BEEE-C8E6EE220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2B5BF4B-EF5C-4327-92EF-7A7DC1D43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EFEDCD-2B9C-4464-9ABB-BFC8E3910C99}"/>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ECFE67B-11B4-4A29-A1F3-1A77731C2A28}"/>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19B829B-E13D-4CEB-AA3E-83225253C76B}"/>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1923-97DA-4778-99B1-F9088F370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F0F16-A586-4D54-A32A-EE021F1047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A4CE8-C362-498F-8D31-36FF7A96B423}"/>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177C1CD-BD13-4682-B20C-70E509CA8C2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1A74951-D5B3-46C2-BC41-C1D6BCF3F90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CF85F-DD01-4B49-B389-59D280F30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EB24B-F5FE-435E-8A2B-EB3794EE92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55724-3EF6-478E-9714-3C071A18289B}"/>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342BC70-E988-42AC-BFD6-1CEBD889211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3BD16E-9573-4780-99B9-D7F351FFE90E}"/>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D2D-4DE5-D847-323E-927750CBBB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3A20C-9E5E-0AA9-50EE-31B2F8CD8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909E0-E86F-8BB8-3B8A-4D104C2A85DC}"/>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1243593D-00B9-F696-C5D4-D612B00FC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33FB9-D223-99C2-8EC3-CA3E71D6EE6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728321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B91C-0218-ACFA-0ACB-0B809BB97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F1093-06FB-39E9-B98F-FE9E24A05C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EEA2DB-1562-2F1A-2807-271C8B53C9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43498-40A5-5398-67CA-FDDEAC7E65A6}"/>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6" name="Footer Placeholder 5">
            <a:extLst>
              <a:ext uri="{FF2B5EF4-FFF2-40B4-BE49-F238E27FC236}">
                <a16:creationId xmlns:a16="http://schemas.microsoft.com/office/drawing/2014/main" id="{371B62C7-3956-83EF-26B3-4C0BBF2C0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89B1E-93E1-4398-0364-C4ED1A949AF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801068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5412-6B2D-D048-44D9-A2D8C3B54B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8756B-FAC3-A7DA-50F3-254B12C07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510623-9F84-4C77-2998-75024A697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FB07E-4C0D-753C-C4D7-68F0A272B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CFB5C-2168-9BD0-876A-F89532C836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20EA8-B935-8A95-ABB9-D3B8850CEDB4}"/>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8" name="Footer Placeholder 7">
            <a:extLst>
              <a:ext uri="{FF2B5EF4-FFF2-40B4-BE49-F238E27FC236}">
                <a16:creationId xmlns:a16="http://schemas.microsoft.com/office/drawing/2014/main" id="{CAA16473-81DE-C145-6693-8FB25C895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14A24C-43EB-04F6-D38F-9607003FE62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63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A423-3F9D-60B2-D80A-C012F7136C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75F6D5-5232-28AD-0F47-B119B7D69F75}"/>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4" name="Footer Placeholder 3">
            <a:extLst>
              <a:ext uri="{FF2B5EF4-FFF2-40B4-BE49-F238E27FC236}">
                <a16:creationId xmlns:a16="http://schemas.microsoft.com/office/drawing/2014/main" id="{D36CB30A-4E0F-6875-E39A-794307F5F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BA659-2DBA-37B1-5BD4-2D1D99790B1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062481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554CA-817F-4BF7-8F28-31E8A812023C}"/>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3" name="Footer Placeholder 2">
            <a:extLst>
              <a:ext uri="{FF2B5EF4-FFF2-40B4-BE49-F238E27FC236}">
                <a16:creationId xmlns:a16="http://schemas.microsoft.com/office/drawing/2014/main" id="{A240EA8D-C509-6E88-AEFC-B79CBB85D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893F7-931E-5505-3143-A7B3B5C57244}"/>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9710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B830-39D3-1A36-1B63-8DA28C4C9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AF889E-B2D4-FBC3-60C2-AF7481847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EAA62-7640-52A8-54FB-8D3FDFDC8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406B-67BA-3A81-BFB7-5A2AE774756B}"/>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6" name="Footer Placeholder 5">
            <a:extLst>
              <a:ext uri="{FF2B5EF4-FFF2-40B4-BE49-F238E27FC236}">
                <a16:creationId xmlns:a16="http://schemas.microsoft.com/office/drawing/2014/main" id="{77C815B2-1765-B4DC-79A7-E5BA430EA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2CC9F-BE64-0FBC-3F6F-B88317C70AB3}"/>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068157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2E13-FB85-DCA7-18F8-1432B8481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3E8F9B-25AA-BBE0-DD2A-477F83FE1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B22B09-9FE6-0987-D1A6-370813C24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02AF6-5386-07F4-5150-8F20C9B9A4BA}"/>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6" name="Footer Placeholder 5">
            <a:extLst>
              <a:ext uri="{FF2B5EF4-FFF2-40B4-BE49-F238E27FC236}">
                <a16:creationId xmlns:a16="http://schemas.microsoft.com/office/drawing/2014/main" id="{6E527F29-83AA-922B-E663-FF776F90D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CA8D6-D032-17F5-796F-7EECF8C0587A}"/>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864217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EEA-AC97-8626-F48F-5648821BC6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A3472-4FF5-FCD2-B119-565AA6FBD8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56AF6-3656-2978-D8DD-2F8A7E7874F7}"/>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233E4EBA-756D-D0C2-5CB8-551BF3710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F6C8-EF9B-1324-9E0F-5323F4514DE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275306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9F404D-EC14-F48C-34D2-E46A6B181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6E152-0588-42AE-26CD-A07E9A1000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D5627-BE02-15D5-50F9-51F827AB916A}"/>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F9D37550-FC21-0FA0-6608-739822D02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CD2CA-BC8E-6019-BF3F-A4849030D64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46494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6981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47476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324337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7EC671-128B-1C49-B456-F58C781427A5}"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144791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7EC671-128B-1C49-B456-F58C781427A5}" type="datetimeFigureOut">
              <a:rPr lang="en-US" smtClean="0"/>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5533340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7EC671-128B-1C49-B456-F58C781427A5}" type="datetimeFigureOut">
              <a:rPr lang="en-US" smtClean="0"/>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06347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EC671-128B-1C49-B456-F58C781427A5}" type="datetimeFigureOut">
              <a:rPr lang="en-US" smtClean="0"/>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0420874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8821125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7703006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0428812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23473467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1935254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5559693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00899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282395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2025-01-05</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4169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2025-01-05</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2025-01-05</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20754909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2025-01-05</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6493660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14092002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22230975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717365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3751305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289322879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2025-01-05</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2025-01-05</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2025-01-05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2025-01-05</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EC671-128B-1C49-B456-F58C781427A5}" type="datetimeFigureOut">
              <a:rPr lang="en-US" smtClean="0"/>
              <a:t>1/5/25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419A9-F50B-FF4B-AF6F-9D6E72205E63}" type="slidenum">
              <a:rPr lang="en-US" smtClean="0"/>
              <a:t>‹#›</a:t>
            </a:fld>
            <a:endParaRPr lang="en-US"/>
          </a:p>
        </p:txBody>
      </p:sp>
    </p:spTree>
    <p:extLst>
      <p:ext uri="{BB962C8B-B14F-4D97-AF65-F5344CB8AC3E}">
        <p14:creationId xmlns:p14="http://schemas.microsoft.com/office/powerpoint/2010/main" val="6286037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2025-01-05</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extLst>
      <p:ext uri="{BB962C8B-B14F-4D97-AF65-F5344CB8AC3E}">
        <p14:creationId xmlns:p14="http://schemas.microsoft.com/office/powerpoint/2010/main" val="399238022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1.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4.jpeg"/><Relationship Id="rId4" Type="http://schemas.openxmlformats.org/officeDocument/2006/relationships/image" Target="../media/image53.png"/></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103.png"/></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35.xml"/><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5.xml"/><Relationship Id="rId5" Type="http://schemas.openxmlformats.org/officeDocument/2006/relationships/image" Target="../media/image3.png"/><Relationship Id="rId4" Type="http://schemas.openxmlformats.org/officeDocument/2006/relationships/image" Target="../media/image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4" Type="http://schemas.openxmlformats.org/officeDocument/2006/relationships/image" Target="../media/image106.png"/></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4" Type="http://schemas.openxmlformats.org/officeDocument/2006/relationships/image" Target="../media/image107.png"/></Relationships>
</file>

<file path=ppt/slides/_rels/slide11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67.png"/><Relationship Id="rId7" Type="http://schemas.openxmlformats.org/officeDocument/2006/relationships/image" Target="../media/image111.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4" Type="http://schemas.openxmlformats.org/officeDocument/2006/relationships/image" Target="../media/image122.png"/></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4" Type="http://schemas.openxmlformats.org/officeDocument/2006/relationships/image" Target="../media/image123.png"/></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mailto:dcogburn@american.edu" TargetMode="External"/><Relationship Id="rId5" Type="http://schemas.openxmlformats.org/officeDocument/2006/relationships/hyperlink" Target="https://www.cambridge.org/core/journals/data-and-policy" TargetMode="External"/><Relationship Id="rId4" Type="http://schemas.openxmlformats.org/officeDocument/2006/relationships/hyperlink" Target="https://github.com/derrickcogburn/hicss-text-analytic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png"/><Relationship Id="rId4" Type="http://schemas.openxmlformats.org/officeDocument/2006/relationships/image" Target="../media/image2.jpe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vimeo.com/36697971"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tinyurl.com/872ngt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python.org/" TargetMode="External"/><Relationship Id="rId7"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pypi.org/" TargetMode="External"/><Relationship Id="rId4" Type="http://schemas.openxmlformats.org/officeDocument/2006/relationships/hyperlink" Target="https://www.anaconda.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jpeg"/><Relationship Id="rId9" Type="http://schemas.openxmlformats.org/officeDocument/2006/relationships/image" Target="../media/image44.jpe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stackoverflow.com/questions" TargetMode="External"/><Relationship Id="rId7" Type="http://schemas.openxmlformats.org/officeDocument/2006/relationships/hyperlink" Target="https://stackoverflow.com/questions/tagged/nltk"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s://stackoverflow.com/questions/tagged/quanteda"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stackoverflow.com/questions/tagged/r" TargetMode="Externa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plyr.tidyverse.org/articles/dplyr.html" TargetMode="External"/><Relationship Id="rId3" Type="http://schemas.openxmlformats.org/officeDocument/2006/relationships/hyperlink" Target="https://dplyr.tidyverse.org/reference/select.html" TargetMode="External"/><Relationship Id="rId7" Type="http://schemas.openxmlformats.org/officeDocument/2006/relationships/hyperlink" Target="https://dplyr.tidyverse.org/reference/group_by.html" TargetMode="External"/><Relationship Id="rId2" Type="http://schemas.openxmlformats.org/officeDocument/2006/relationships/hyperlink" Target="https://dplyr.tidyverse.org/reference/mutate.html" TargetMode="External"/><Relationship Id="rId1" Type="http://schemas.openxmlformats.org/officeDocument/2006/relationships/slideLayout" Target="../slideLayouts/slideLayout2.xml"/><Relationship Id="rId6" Type="http://schemas.openxmlformats.org/officeDocument/2006/relationships/hyperlink" Target="https://dplyr.tidyverse.org/reference/arrange.html" TargetMode="External"/><Relationship Id="rId5" Type="http://schemas.openxmlformats.org/officeDocument/2006/relationships/hyperlink" Target="https://dplyr.tidyverse.org/reference/summarise.html" TargetMode="External"/><Relationship Id="rId10" Type="http://schemas.openxmlformats.org/officeDocument/2006/relationships/image" Target="../media/image57.png"/><Relationship Id="rId4" Type="http://schemas.openxmlformats.org/officeDocument/2006/relationships/hyperlink" Target="https://dplyr.tidyverse.org/reference/filter.html" TargetMode="External"/><Relationship Id="rId9" Type="http://schemas.openxmlformats.org/officeDocument/2006/relationships/hyperlink" Target="https://dplyr.tidyverse.org/articles/two-table.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quanteda.org/" TargetMode="Externa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spacy.i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pacy.io/usage/models#languages" TargetMode="External"/><Relationship Id="rId2" Type="http://schemas.openxmlformats.org/officeDocument/2006/relationships/hyperlink" Target="https://spacy.io/usage/spacy-101"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8.jpe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tiff"/><Relationship Id="rId4" Type="http://schemas.openxmlformats.org/officeDocument/2006/relationships/image" Target="../media/image6.png"/><Relationship Id="rId9" Type="http://schemas.openxmlformats.org/officeDocument/2006/relationships/image" Target="../media/image11.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6.xml"/><Relationship Id="rId5" Type="http://schemas.openxmlformats.org/officeDocument/2006/relationships/image" Target="../media/image3.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9.jpeg"/><Relationship Id="rId5" Type="http://schemas.openxmlformats.org/officeDocument/2006/relationships/image" Target="../media/image2.jpeg"/><Relationship Id="rId4" Type="http://schemas.openxmlformats.org/officeDocument/2006/relationships/image" Target="../media/image18.jpeg"/></Relationships>
</file>

<file path=ppt/slides/_rels/slide90.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jpeg"/><Relationship Id="rId12"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jpeg"/></Relationships>
</file>

<file path=ppt/slides/_rels/slide9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3B9E1-1A87-4D02-7962-C7C20AD7A07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Advanced Text Analytics        </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Through NLP and Generative AI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D3E02EA-6ED0-8FC3-7C69-521A8B0B0D97}"/>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4EC3-6642-C5AC-C52A-EBE74C9B12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D99C824-0751-AEAC-E5D2-B2F01884E743}"/>
              </a:ext>
            </a:extLst>
          </p:cNvPr>
          <p:cNvSpPr txBox="1"/>
          <p:nvPr/>
        </p:nvSpPr>
        <p:spPr>
          <a:xfrm>
            <a:off x="3457633" y="2307898"/>
            <a:ext cx="52767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Participant Summary</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04E0A92-ADEF-7DB4-42BF-404A3BA8E519}"/>
              </a:ext>
            </a:extLst>
          </p:cNvPr>
          <p:cNvSpPr txBox="1"/>
          <p:nvPr/>
        </p:nvSpPr>
        <p:spPr>
          <a:xfrm>
            <a:off x="27452" y="2937133"/>
            <a:ext cx="12164548" cy="4723922"/>
          </a:xfrm>
          <a:prstGeom prst="rect">
            <a:avLst/>
          </a:prstGeom>
          <a:noFill/>
        </p:spPr>
        <p:txBody>
          <a:bodyPr wrap="square" numCol="2" rtlCol="0">
            <a:spAutoFit/>
          </a:bodyPr>
          <a:lstStyle/>
          <a:p>
            <a:pPr marL="836613" marR="0" lvl="0"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 How many of you: </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faculty?</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doctoral students?</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graduate students?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new to HICSS?</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veterans of HICSS (5 or more)?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commercial text mining software?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R or Python for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teach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published research using text mining/NLP?</a:t>
            </a:r>
          </a:p>
        </p:txBody>
      </p:sp>
      <p:sp>
        <p:nvSpPr>
          <p:cNvPr id="5" name="TextBox 4">
            <a:extLst>
              <a:ext uri="{FF2B5EF4-FFF2-40B4-BE49-F238E27FC236}">
                <a16:creationId xmlns:a16="http://schemas.microsoft.com/office/drawing/2014/main" id="{EB523F06-3DD5-92F8-1B72-AA0085E3650F}"/>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9" name="Picture 4">
            <a:extLst>
              <a:ext uri="{FF2B5EF4-FFF2-40B4-BE49-F238E27FC236}">
                <a16:creationId xmlns:a16="http://schemas.microsoft.com/office/drawing/2014/main" id="{4C416BE6-1DA6-1044-7BAE-5E75F0D8AB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0" name="Picture 9">
            <a:extLst>
              <a:ext uri="{FF2B5EF4-FFF2-40B4-BE49-F238E27FC236}">
                <a16:creationId xmlns:a16="http://schemas.microsoft.com/office/drawing/2014/main" id="{F7F27C9B-B259-F191-7482-68A1BB3D3F42}"/>
              </a:ext>
            </a:extLst>
          </p:cNvPr>
          <p:cNvPicPr>
            <a:picLocks noChangeAspect="1"/>
          </p:cNvPicPr>
          <p:nvPr/>
        </p:nvPicPr>
        <p:blipFill>
          <a:blip r:embed="rId4"/>
          <a:stretch>
            <a:fillRect/>
          </a:stretch>
        </p:blipFill>
        <p:spPr>
          <a:xfrm>
            <a:off x="11382014" y="42737"/>
            <a:ext cx="733258" cy="733258"/>
          </a:xfrm>
          <a:prstGeom prst="rect">
            <a:avLst/>
          </a:prstGeom>
        </p:spPr>
      </p:pic>
      <p:pic>
        <p:nvPicPr>
          <p:cNvPr id="12" name="Picture 11">
            <a:extLst>
              <a:ext uri="{FF2B5EF4-FFF2-40B4-BE49-F238E27FC236}">
                <a16:creationId xmlns:a16="http://schemas.microsoft.com/office/drawing/2014/main" id="{F9E6419E-6233-E902-F0BD-B9FB8EA13DAF}"/>
              </a:ext>
            </a:extLst>
          </p:cNvPr>
          <p:cNvPicPr>
            <a:picLocks noChangeAspect="1"/>
          </p:cNvPicPr>
          <p:nvPr/>
        </p:nvPicPr>
        <p:blipFill>
          <a:blip r:embed="rId5"/>
          <a:srcRect b="24910"/>
          <a:stretch/>
        </p:blipFill>
        <p:spPr>
          <a:xfrm>
            <a:off x="-7711" y="-27385"/>
            <a:ext cx="5262973" cy="2173318"/>
          </a:xfrm>
          <a:prstGeom prst="rect">
            <a:avLst/>
          </a:prstGeom>
        </p:spPr>
      </p:pic>
    </p:spTree>
    <p:extLst>
      <p:ext uri="{BB962C8B-B14F-4D97-AF65-F5344CB8AC3E}">
        <p14:creationId xmlns:p14="http://schemas.microsoft.com/office/powerpoint/2010/main" val="3631630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9A18-F25F-B223-C6FA-EAF5AA1DB9C9}"/>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4D5AE648-F07C-FFA4-45E4-8DE0233B06F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9E528996-2A10-37AE-8A60-E9F80F534939}"/>
              </a:ext>
            </a:extLst>
          </p:cNvPr>
          <p:cNvPicPr>
            <a:picLocks noChangeAspect="1"/>
          </p:cNvPicPr>
          <p:nvPr/>
        </p:nvPicPr>
        <p:blipFill>
          <a:blip r:embed="rId3"/>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790446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BB127-408E-1E06-FAFB-78B8304A454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4F85A495-B2A6-C0B3-BB99-C5D34E676ABB}"/>
              </a:ext>
            </a:extLst>
          </p:cNvPr>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62E789B1-758C-23E6-1837-71FC8D3574C1}"/>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EBAAE961-0BD9-B164-B6A0-6A4D0F725D6E}"/>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35D67DCA-6167-E093-F233-A804698CA182}"/>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E70C061-8EF5-03D0-2D86-5E6CDBEC3125}"/>
              </a:ext>
            </a:extLst>
          </p:cNvPr>
          <p:cNvSpPr txBox="1"/>
          <p:nvPr/>
        </p:nvSpPr>
        <p:spPr>
          <a:xfrm>
            <a:off x="5081667" y="872151"/>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“Shallow”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one level</a:t>
            </a:r>
          </a:p>
        </p:txBody>
      </p:sp>
      <p:sp>
        <p:nvSpPr>
          <p:cNvPr id="7" name="TextBox 6">
            <a:extLst>
              <a:ext uri="{FF2B5EF4-FFF2-40B4-BE49-F238E27FC236}">
                <a16:creationId xmlns:a16="http://schemas.microsoft.com/office/drawing/2014/main" id="{D440A9B3-38CA-7FE0-A212-E3486840AB3A}"/>
              </a:ext>
            </a:extLst>
          </p:cNvPr>
          <p:cNvSpPr txBox="1"/>
          <p:nvPr/>
        </p:nvSpPr>
        <p:spPr>
          <a:xfrm>
            <a:off x="8459190" y="872150"/>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“Deep”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1" u="sng" strike="noStrike" kern="1200" cap="none" spc="0" normalizeH="0" baseline="0" noProof="0" dirty="0">
                <a:ln>
                  <a:noFill/>
                </a:ln>
                <a:solidFill>
                  <a:prstClr val="black"/>
                </a:solidFill>
                <a:effectLst/>
                <a:uLnTx/>
                <a:uFillTx/>
                <a:latin typeface="Calibri"/>
                <a:ea typeface="+mn-ea"/>
                <a:cs typeface="+mn-cs"/>
              </a:rPr>
              <a:t>multiple</a:t>
            </a:r>
            <a:r>
              <a:rPr kumimoji="0" lang="en-US" sz="1800" b="0" i="0" u="none" strike="noStrike" kern="1200" cap="none" spc="0" normalizeH="0" baseline="0" noProof="0" dirty="0">
                <a:ln>
                  <a:noFill/>
                </a:ln>
                <a:solidFill>
                  <a:prstClr val="black"/>
                </a:solidFill>
                <a:effectLst/>
                <a:uLnTx/>
                <a:uFillTx/>
                <a:latin typeface="Calibri"/>
                <a:ea typeface="+mn-ea"/>
                <a:cs typeface="+mn-cs"/>
              </a:rPr>
              <a:t> levels</a:t>
            </a:r>
          </a:p>
        </p:txBody>
      </p:sp>
      <p:cxnSp>
        <p:nvCxnSpPr>
          <p:cNvPr id="9" name="Straight Arrow Connector 8">
            <a:extLst>
              <a:ext uri="{FF2B5EF4-FFF2-40B4-BE49-F238E27FC236}">
                <a16:creationId xmlns:a16="http://schemas.microsoft.com/office/drawing/2014/main" id="{D4D3A3DE-24BC-1E9B-14AA-303803D83390}"/>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60F6D73-E90B-43CE-DFB7-5E99DA062FED}"/>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E64C82E-AAEB-0C0F-2E4D-50A4F0BFC961}"/>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9BA3C00-38C6-C9DA-9842-12084252F823}"/>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3EF9A1-70B0-A963-446B-50508F92C5E0}"/>
              </a:ext>
            </a:extLst>
          </p:cNvPr>
          <p:cNvSpPr txBox="1"/>
          <p:nvPr/>
        </p:nvSpPr>
        <p:spPr>
          <a:xfrm>
            <a:off x="5349122" y="6259501"/>
            <a:ext cx="67032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C762C2E3-E286-8927-3590-8B7918C582EE}"/>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C3E67D8-FBAB-5C81-49F6-22714F2B6CBB}"/>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E1A01D5-7D5E-D3C4-04D0-EC4F13331D1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CB60F16-B109-A445-3901-ACBB1226CAFF}"/>
              </a:ext>
            </a:extLst>
          </p:cNvPr>
          <p:cNvSpPr txBox="1"/>
          <p:nvPr/>
        </p:nvSpPr>
        <p:spPr>
          <a:xfrm>
            <a:off x="4851041" y="5310983"/>
            <a:ext cx="21375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Preprocessed “Input” Data (text and other forms)</a:t>
            </a:r>
          </a:p>
        </p:txBody>
      </p:sp>
      <p:sp>
        <p:nvSpPr>
          <p:cNvPr id="28" name="TextBox 27">
            <a:extLst>
              <a:ext uri="{FF2B5EF4-FFF2-40B4-BE49-F238E27FC236}">
                <a16:creationId xmlns:a16="http://schemas.microsoft.com/office/drawing/2014/main" id="{AB0F785F-B4D9-7CB4-56D3-D72E06519E2A}"/>
              </a:ext>
            </a:extLst>
          </p:cNvPr>
          <p:cNvSpPr txBox="1"/>
          <p:nvPr/>
        </p:nvSpPr>
        <p:spPr>
          <a:xfrm>
            <a:off x="10934075" y="5400408"/>
            <a:ext cx="11578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“Output”</a:t>
            </a:r>
          </a:p>
        </p:txBody>
      </p:sp>
      <p:cxnSp>
        <p:nvCxnSpPr>
          <p:cNvPr id="29" name="Straight Arrow Connector 28">
            <a:extLst>
              <a:ext uri="{FF2B5EF4-FFF2-40B4-BE49-F238E27FC236}">
                <a16:creationId xmlns:a16="http://schemas.microsoft.com/office/drawing/2014/main" id="{B4F7212D-A690-3C27-ACB2-52D76E624B77}"/>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1B67D31-D133-A15E-E56E-494542933ED1}"/>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C81F5BC0-D1B0-1EE5-43AA-EC3FAB7EDE3F}"/>
              </a:ext>
            </a:extLst>
          </p:cNvPr>
          <p:cNvPicPr>
            <a:picLocks noChangeAspect="1"/>
          </p:cNvPicPr>
          <p:nvPr/>
        </p:nvPicPr>
        <p:blipFill rotWithShape="1">
          <a:blip r:embed="rId4"/>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1BF35A2E-6948-0863-AD5C-99B17F6DF169}"/>
              </a:ext>
            </a:extLst>
          </p:cNvPr>
          <p:cNvSpPr txBox="1"/>
          <p:nvPr/>
        </p:nvSpPr>
        <p:spPr>
          <a:xfrm>
            <a:off x="7691271" y="5319436"/>
            <a:ext cx="17445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“Hidden Layers”</a:t>
            </a:r>
          </a:p>
        </p:txBody>
      </p:sp>
      <p:cxnSp>
        <p:nvCxnSpPr>
          <p:cNvPr id="38" name="Straight Arrow Connector 37">
            <a:extLst>
              <a:ext uri="{FF2B5EF4-FFF2-40B4-BE49-F238E27FC236}">
                <a16:creationId xmlns:a16="http://schemas.microsoft.com/office/drawing/2014/main" id="{394D0BE9-CA74-B1C2-345B-B672DDDECADB}"/>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F7B5DD10-3031-B45D-38AB-0C6E3E1E4A37}"/>
              </a:ext>
            </a:extLst>
          </p:cNvPr>
          <p:cNvSpPr txBox="1"/>
          <p:nvPr/>
        </p:nvSpPr>
        <p:spPr>
          <a:xfrm>
            <a:off x="6257160" y="5926089"/>
            <a:ext cx="461278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white"/>
                </a:solidFill>
                <a:effectLst/>
                <a:uLnTx/>
                <a:uFillTx/>
                <a:latin typeface="Calibri"/>
                <a:ea typeface="+mn-ea"/>
                <a:cs typeface="+mn-cs"/>
              </a:rPr>
              <a:t>As data moves through the network it becomes increasingly refined by the layers</a:t>
            </a:r>
          </a:p>
        </p:txBody>
      </p:sp>
    </p:spTree>
    <p:extLst>
      <p:ext uri="{BB962C8B-B14F-4D97-AF65-F5344CB8AC3E}">
        <p14:creationId xmlns:p14="http://schemas.microsoft.com/office/powerpoint/2010/main" val="3198250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A332-5609-C5FD-874D-58B9870AB12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6CABEF7E-D919-19D2-BB54-B48F25918F6F}"/>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75BE705F-E469-1245-FB21-5C28761D4BB4}"/>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14242292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BFF6-DFFF-85AB-DEBE-A02F1CDAEBCB}"/>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AADD1A5-21AB-3D2A-BBAF-38C382ADF2E3}"/>
              </a:ext>
            </a:extLst>
          </p:cNvPr>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B04BEE8E-FB67-B2B6-5FE9-B93B734301C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31A3945D-33C0-2E05-74FA-29D15DCDF5E0}"/>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4207564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B1CA9-9931-93E9-46BB-9568D8561ED2}"/>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504E73E-5706-49FA-74DF-70AA692BC37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A10EE85F-7F6F-7D52-08D0-999F54AE1738}"/>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1589574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01D9E-4C6F-5414-88AC-32BA98F27114}"/>
              </a:ext>
            </a:extLst>
          </p:cNvPr>
          <p:cNvPicPr>
            <a:picLocks noChangeAspect="1"/>
          </p:cNvPicPr>
          <p:nvPr/>
        </p:nvPicPr>
        <p:blipFill>
          <a:blip r:embed="rId3"/>
          <a:stretch>
            <a:fillRect/>
          </a:stretch>
        </p:blipFill>
        <p:spPr>
          <a:xfrm>
            <a:off x="8608776" y="1149805"/>
            <a:ext cx="3583224" cy="5211218"/>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Rise of the Transformer: Generative AI</a:t>
            </a:r>
          </a:p>
        </p:txBody>
      </p:sp>
      <p:sp>
        <p:nvSpPr>
          <p:cNvPr id="2" name="TextBox 1">
            <a:extLst>
              <a:ext uri="{FF2B5EF4-FFF2-40B4-BE49-F238E27FC236}">
                <a16:creationId xmlns:a16="http://schemas.microsoft.com/office/drawing/2014/main" id="{F5EFDCB9-45FE-FE22-61A1-B14FD9161B13}"/>
              </a:ext>
            </a:extLst>
          </p:cNvPr>
          <p:cNvSpPr txBox="1"/>
          <p:nvPr/>
        </p:nvSpPr>
        <p:spPr>
          <a:xfrm>
            <a:off x="0" y="856357"/>
            <a:ext cx="4150868"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transformer is a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learning model </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developed by </a:t>
            </a:r>
            <a:r>
              <a:rPr kumimoji="0" lang="en-US" b="0" i="0" u="sng"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researchers</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in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2017</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It adopts the mechanism of “self-attention” and was introduced in an article called “Attention is All You Need.” They introduced Bidirectional Encoder Representations from Transformers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BERT</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Pre-training BERT from scratch is computationally expensive. Google has open sourced the pre-trained BERT model. It can be download from Google Research's GitHub repository.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These are the large language models or LLMs like GPT that have gained so much attention recently.</a:t>
            </a:r>
          </a:p>
        </p:txBody>
      </p:sp>
      <p:pic>
        <p:nvPicPr>
          <p:cNvPr id="3" name="Picture 2">
            <a:extLst>
              <a:ext uri="{FF2B5EF4-FFF2-40B4-BE49-F238E27FC236}">
                <a16:creationId xmlns:a16="http://schemas.microsoft.com/office/drawing/2014/main" id="{58AB6504-65C8-C12A-DA3B-8F0C32D61993}"/>
              </a:ext>
            </a:extLst>
          </p:cNvPr>
          <p:cNvPicPr>
            <a:picLocks noChangeAspect="1"/>
          </p:cNvPicPr>
          <p:nvPr/>
        </p:nvPicPr>
        <p:blipFill>
          <a:blip r:embed="rId4"/>
          <a:stretch>
            <a:fillRect/>
          </a:stretch>
        </p:blipFill>
        <p:spPr>
          <a:xfrm>
            <a:off x="4150868" y="883729"/>
            <a:ext cx="4457909" cy="5743370"/>
          </a:xfrm>
          <a:prstGeom prst="rect">
            <a:avLst/>
          </a:prstGeom>
          <a:ln>
            <a:solidFill>
              <a:schemeClr val="tx2"/>
            </a:solidFill>
          </a:ln>
        </p:spPr>
      </p:pic>
      <p:sp>
        <p:nvSpPr>
          <p:cNvPr id="5" name="TextBox 4">
            <a:extLst>
              <a:ext uri="{FF2B5EF4-FFF2-40B4-BE49-F238E27FC236}">
                <a16:creationId xmlns:a16="http://schemas.microsoft.com/office/drawing/2014/main" id="{7372CD69-3C36-008E-A211-240B091F999D}"/>
              </a:ext>
            </a:extLst>
          </p:cNvPr>
          <p:cNvSpPr txBox="1"/>
          <p:nvPr/>
        </p:nvSpPr>
        <p:spPr>
          <a:xfrm>
            <a:off x="8500214" y="5414261"/>
            <a:ext cx="9774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a:t>
            </a:r>
            <a:b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cxnSp>
        <p:nvCxnSpPr>
          <p:cNvPr id="7" name="Straight Arrow Connector 6">
            <a:extLst>
              <a:ext uri="{FF2B5EF4-FFF2-40B4-BE49-F238E27FC236}">
                <a16:creationId xmlns:a16="http://schemas.microsoft.com/office/drawing/2014/main" id="{33D52E6E-EDF0-D335-AAB9-B8F69273D9FC}"/>
              </a:ext>
            </a:extLst>
          </p:cNvPr>
          <p:cNvCxnSpPr>
            <a:cxnSpLocks/>
          </p:cNvCxnSpPr>
          <p:nvPr/>
        </p:nvCxnSpPr>
        <p:spPr>
          <a:xfrm>
            <a:off x="9097507" y="5737427"/>
            <a:ext cx="3801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1946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35CE-5517-D6B6-A1E9-DC5BDC3E418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57517D26-0953-DE1A-8BBE-1D76973C198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GenAI Juggernaut: ChatGPT</a:t>
            </a:r>
          </a:p>
        </p:txBody>
      </p:sp>
      <p:sp>
        <p:nvSpPr>
          <p:cNvPr id="2" name="TextBox 1">
            <a:extLst>
              <a:ext uri="{FF2B5EF4-FFF2-40B4-BE49-F238E27FC236}">
                <a16:creationId xmlns:a16="http://schemas.microsoft.com/office/drawing/2014/main" id="{A14A4411-6AA2-3359-F49C-3823BC4E9BF1}"/>
              </a:ext>
            </a:extLst>
          </p:cNvPr>
          <p:cNvSpPr txBox="1"/>
          <p:nvPr/>
        </p:nvSpPr>
        <p:spPr>
          <a:xfrm>
            <a:off x="81015" y="753758"/>
            <a:ext cx="7210600" cy="68634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ChatGP</a:t>
            </a:r>
            <a:r>
              <a:rPr lang="en-US" sz="2400" dirty="0">
                <a:solidFill>
                  <a:prstClr val="black"/>
                </a:solidFill>
                <a:latin typeface="Helvetica Neue" panose="02000503000000020004" pitchFamily="2" charset="0"/>
              </a:rPr>
              <a:t>T for many </a:t>
            </a:r>
            <a:r>
              <a:rPr lang="en-US" sz="2400" dirty="0" err="1">
                <a:solidFill>
                  <a:prstClr val="black"/>
                </a:solidFill>
                <a:latin typeface="Helvetica Neue" panose="02000503000000020004" pitchFamily="2" charset="0"/>
              </a:rPr>
              <a:t>si</a:t>
            </a:r>
            <a:r>
              <a:rPr lang="en-US" sz="2400" dirty="0">
                <a:solidFill>
                  <a:prstClr val="black"/>
                </a:solidFill>
                <a:latin typeface="Helvetica Neue" panose="02000503000000020004" pitchFamily="2" charset="0"/>
              </a:rPr>
              <a:t> synonymous with Generative AI</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OpenAI provides both an API and numerous LLMs (4, 4o, 4o1)</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Provides some of the best audio interface capabilities (including now a 1-800-ChatGPT)</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Website, mobile app, integrated into multiple OS (e.g. MacOS, iOS, iPadOS)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4" name="Picture 3" descr="Logo&#10;&#10;Description automatically generated with medium confidence">
            <a:extLst>
              <a:ext uri="{FF2B5EF4-FFF2-40B4-BE49-F238E27FC236}">
                <a16:creationId xmlns:a16="http://schemas.microsoft.com/office/drawing/2014/main" id="{86CA5B45-7F19-AE5E-61E9-20A519393B20}"/>
              </a:ext>
            </a:extLst>
          </p:cNvPr>
          <p:cNvPicPr>
            <a:picLocks noChangeAspect="1"/>
          </p:cNvPicPr>
          <p:nvPr/>
        </p:nvPicPr>
        <p:blipFill>
          <a:blip r:embed="rId3"/>
          <a:stretch>
            <a:fillRect/>
          </a:stretch>
        </p:blipFill>
        <p:spPr>
          <a:xfrm>
            <a:off x="7204583" y="1318343"/>
            <a:ext cx="2508657" cy="1406471"/>
          </a:xfrm>
          <a:prstGeom prst="rect">
            <a:avLst/>
          </a:prstGeom>
        </p:spPr>
      </p:pic>
      <p:pic>
        <p:nvPicPr>
          <p:cNvPr id="7" name="Picture 6">
            <a:extLst>
              <a:ext uri="{FF2B5EF4-FFF2-40B4-BE49-F238E27FC236}">
                <a16:creationId xmlns:a16="http://schemas.microsoft.com/office/drawing/2014/main" id="{F2BF8B3F-C949-ED46-6A48-283750031D53}"/>
              </a:ext>
            </a:extLst>
          </p:cNvPr>
          <p:cNvPicPr>
            <a:picLocks noChangeAspect="1"/>
          </p:cNvPicPr>
          <p:nvPr/>
        </p:nvPicPr>
        <p:blipFill>
          <a:blip r:embed="rId4"/>
          <a:stretch>
            <a:fillRect/>
          </a:stretch>
        </p:blipFill>
        <p:spPr>
          <a:xfrm>
            <a:off x="7291615" y="3672192"/>
            <a:ext cx="2752266" cy="2205475"/>
          </a:xfrm>
          <a:prstGeom prst="rect">
            <a:avLst/>
          </a:prstGeom>
          <a:ln>
            <a:solidFill>
              <a:schemeClr val="tx2"/>
            </a:solidFill>
          </a:ln>
        </p:spPr>
      </p:pic>
      <p:pic>
        <p:nvPicPr>
          <p:cNvPr id="10" name="Picture 9" descr="Icon&#10;&#10;Description automatically generated">
            <a:extLst>
              <a:ext uri="{FF2B5EF4-FFF2-40B4-BE49-F238E27FC236}">
                <a16:creationId xmlns:a16="http://schemas.microsoft.com/office/drawing/2014/main" id="{1DE17A75-664C-9633-0E60-51AFEE07081C}"/>
              </a:ext>
            </a:extLst>
          </p:cNvPr>
          <p:cNvPicPr>
            <a:picLocks noChangeAspect="1"/>
          </p:cNvPicPr>
          <p:nvPr/>
        </p:nvPicPr>
        <p:blipFill>
          <a:blip r:embed="rId5"/>
          <a:stretch>
            <a:fillRect/>
          </a:stretch>
        </p:blipFill>
        <p:spPr>
          <a:xfrm>
            <a:off x="6922652" y="919155"/>
            <a:ext cx="786713" cy="800888"/>
          </a:xfrm>
          <a:prstGeom prst="rect">
            <a:avLst/>
          </a:prstGeom>
        </p:spPr>
      </p:pic>
      <p:sp>
        <p:nvSpPr>
          <p:cNvPr id="11" name="TextBox 10">
            <a:extLst>
              <a:ext uri="{FF2B5EF4-FFF2-40B4-BE49-F238E27FC236}">
                <a16:creationId xmlns:a16="http://schemas.microsoft.com/office/drawing/2014/main" id="{A8C8C5D1-59BC-2634-A11D-DB2A198FF9A3}"/>
              </a:ext>
            </a:extLst>
          </p:cNvPr>
          <p:cNvSpPr txBox="1"/>
          <p:nvPr/>
        </p:nvSpPr>
        <p:spPr>
          <a:xfrm>
            <a:off x="8644064" y="6193423"/>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2" name="Picture 11">
            <a:extLst>
              <a:ext uri="{FF2B5EF4-FFF2-40B4-BE49-F238E27FC236}">
                <a16:creationId xmlns:a16="http://schemas.microsoft.com/office/drawing/2014/main" id="{77374322-7AC5-E250-0F72-2125B6AC840C}"/>
              </a:ext>
            </a:extLst>
          </p:cNvPr>
          <p:cNvPicPr>
            <a:picLocks noChangeAspect="1"/>
          </p:cNvPicPr>
          <p:nvPr/>
        </p:nvPicPr>
        <p:blipFill>
          <a:blip r:embed="rId6"/>
          <a:stretch>
            <a:fillRect/>
          </a:stretch>
        </p:blipFill>
        <p:spPr>
          <a:xfrm>
            <a:off x="10200456" y="987785"/>
            <a:ext cx="1749984" cy="3787145"/>
          </a:xfrm>
          <a:prstGeom prst="rect">
            <a:avLst/>
          </a:prstGeom>
          <a:ln>
            <a:solidFill>
              <a:schemeClr val="tx1"/>
            </a:solidFill>
          </a:ln>
        </p:spPr>
      </p:pic>
    </p:spTree>
    <p:extLst>
      <p:ext uri="{BB962C8B-B14F-4D97-AF65-F5344CB8AC3E}">
        <p14:creationId xmlns:p14="http://schemas.microsoft.com/office/powerpoint/2010/main" val="4012862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BE90E-C3DC-EC58-FE5F-174406785AFA}"/>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EC97A93-13BC-32D5-0D00-20D002A3442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Introducing RAG Applications</a:t>
            </a:r>
          </a:p>
        </p:txBody>
      </p:sp>
      <p:sp>
        <p:nvSpPr>
          <p:cNvPr id="2" name="TextBox 1">
            <a:extLst>
              <a:ext uri="{FF2B5EF4-FFF2-40B4-BE49-F238E27FC236}">
                <a16:creationId xmlns:a16="http://schemas.microsoft.com/office/drawing/2014/main" id="{80122091-F203-29CE-DB1B-F14AA50A3C41}"/>
              </a:ext>
            </a:extLst>
          </p:cNvPr>
          <p:cNvSpPr txBox="1"/>
          <p:nvPr/>
        </p:nvSpPr>
        <p:spPr>
          <a:xfrm>
            <a:off x="81015" y="753758"/>
            <a:ext cx="7210600" cy="61247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RAG stands for Retrieval-Augmented Generation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Combines a retrieval system with an LLM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goal is to produce more accurate and contextually relevant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Using a range of target documents helps “ground” the LLM and reduce 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3" name="Picture 2">
            <a:extLst>
              <a:ext uri="{FF2B5EF4-FFF2-40B4-BE49-F238E27FC236}">
                <a16:creationId xmlns:a16="http://schemas.microsoft.com/office/drawing/2014/main" id="{8E43F39A-8331-76A3-9EDD-FB08D179AEA5}"/>
              </a:ext>
            </a:extLst>
          </p:cNvPr>
          <p:cNvPicPr>
            <a:picLocks noChangeAspect="1"/>
          </p:cNvPicPr>
          <p:nvPr/>
        </p:nvPicPr>
        <p:blipFill>
          <a:blip r:embed="rId3"/>
          <a:stretch>
            <a:fillRect/>
          </a:stretch>
        </p:blipFill>
        <p:spPr>
          <a:xfrm>
            <a:off x="7291615" y="1066029"/>
            <a:ext cx="4819370" cy="2709715"/>
          </a:xfrm>
          <a:prstGeom prst="rect">
            <a:avLst/>
          </a:prstGeom>
        </p:spPr>
      </p:pic>
      <p:pic>
        <p:nvPicPr>
          <p:cNvPr id="5" name="Picture 4">
            <a:extLst>
              <a:ext uri="{FF2B5EF4-FFF2-40B4-BE49-F238E27FC236}">
                <a16:creationId xmlns:a16="http://schemas.microsoft.com/office/drawing/2014/main" id="{8E9BD8FF-81C0-423B-1012-DB738661B0B7}"/>
              </a:ext>
            </a:extLst>
          </p:cNvPr>
          <p:cNvPicPr>
            <a:picLocks noChangeAspect="1"/>
          </p:cNvPicPr>
          <p:nvPr/>
        </p:nvPicPr>
        <p:blipFill>
          <a:blip r:embed="rId4"/>
          <a:stretch>
            <a:fillRect/>
          </a:stretch>
        </p:blipFill>
        <p:spPr>
          <a:xfrm>
            <a:off x="7291615" y="4148188"/>
            <a:ext cx="4819370" cy="2665229"/>
          </a:xfrm>
          <a:prstGeom prst="rect">
            <a:avLst/>
          </a:prstGeom>
        </p:spPr>
      </p:pic>
      <p:sp>
        <p:nvSpPr>
          <p:cNvPr id="8" name="TextBox 7">
            <a:extLst>
              <a:ext uri="{FF2B5EF4-FFF2-40B4-BE49-F238E27FC236}">
                <a16:creationId xmlns:a16="http://schemas.microsoft.com/office/drawing/2014/main" id="{7CE30103-E3E6-3750-5D1F-9BC5848CDB11}"/>
              </a:ext>
            </a:extLst>
          </p:cNvPr>
          <p:cNvSpPr txBox="1"/>
          <p:nvPr/>
        </p:nvSpPr>
        <p:spPr>
          <a:xfrm>
            <a:off x="6950815" y="729147"/>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20B6F6A-9B3B-6E23-454D-3E6FBF71AD08}"/>
              </a:ext>
            </a:extLst>
          </p:cNvPr>
          <p:cNvSpPr txBox="1"/>
          <p:nvPr/>
        </p:nvSpPr>
        <p:spPr>
          <a:xfrm>
            <a:off x="7025247" y="381613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528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B6D1-A251-1F22-2DD1-778C38939B3C}"/>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9EB0D156-17A1-B9B9-455B-C2969817B9D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NotebookLM</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Using RAG with an LLM</a:t>
            </a:r>
          </a:p>
        </p:txBody>
      </p:sp>
      <p:sp>
        <p:nvSpPr>
          <p:cNvPr id="2" name="TextBox 1">
            <a:extLst>
              <a:ext uri="{FF2B5EF4-FFF2-40B4-BE49-F238E27FC236}">
                <a16:creationId xmlns:a16="http://schemas.microsoft.com/office/drawing/2014/main" id="{844E51FB-8179-93FF-0DF3-9A60403A3E0E}"/>
              </a:ext>
            </a:extLst>
          </p:cNvPr>
          <p:cNvSpPr txBox="1"/>
          <p:nvPr/>
        </p:nvSpPr>
        <p:spPr>
          <a:xfrm>
            <a:off x="81015" y="1245066"/>
            <a:ext cx="6756513" cy="44935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Documents do not “leave” the notebook, are not used to train, or fine-tune this or other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Autogenerated Content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FAQ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Study Guide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Dive Podcast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Recommended 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Can Export and Share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Let’s review and then practice setting up a notebook in </a:t>
            </a:r>
            <a:r>
              <a:rPr kumimoji="0" lang="en-US" sz="22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p:txBody>
      </p:sp>
      <p:pic>
        <p:nvPicPr>
          <p:cNvPr id="3" name="Picture 2">
            <a:extLst>
              <a:ext uri="{FF2B5EF4-FFF2-40B4-BE49-F238E27FC236}">
                <a16:creationId xmlns:a16="http://schemas.microsoft.com/office/drawing/2014/main" id="{09956238-32C6-7D50-1CEC-4D3108AF3CF4}"/>
              </a:ext>
            </a:extLst>
          </p:cNvPr>
          <p:cNvPicPr>
            <a:picLocks noChangeAspect="1"/>
          </p:cNvPicPr>
          <p:nvPr/>
        </p:nvPicPr>
        <p:blipFill>
          <a:blip r:embed="rId3"/>
          <a:stretch>
            <a:fillRect/>
          </a:stretch>
        </p:blipFill>
        <p:spPr>
          <a:xfrm>
            <a:off x="7033781" y="1019137"/>
            <a:ext cx="4819370" cy="2709715"/>
          </a:xfrm>
          <a:prstGeom prst="rect">
            <a:avLst/>
          </a:prstGeom>
        </p:spPr>
      </p:pic>
      <p:pic>
        <p:nvPicPr>
          <p:cNvPr id="5" name="Picture 4">
            <a:extLst>
              <a:ext uri="{FF2B5EF4-FFF2-40B4-BE49-F238E27FC236}">
                <a16:creationId xmlns:a16="http://schemas.microsoft.com/office/drawing/2014/main" id="{D757D6AB-A923-09EA-7ECD-6A8DEBDC2533}"/>
              </a:ext>
            </a:extLst>
          </p:cNvPr>
          <p:cNvPicPr>
            <a:picLocks noChangeAspect="1"/>
          </p:cNvPicPr>
          <p:nvPr/>
        </p:nvPicPr>
        <p:blipFill>
          <a:blip r:embed="rId4"/>
          <a:stretch>
            <a:fillRect/>
          </a:stretch>
        </p:blipFill>
        <p:spPr>
          <a:xfrm>
            <a:off x="7033781" y="4111252"/>
            <a:ext cx="4819370" cy="2665229"/>
          </a:xfrm>
          <a:prstGeom prst="rect">
            <a:avLst/>
          </a:prstGeom>
        </p:spPr>
      </p:pic>
      <p:sp>
        <p:nvSpPr>
          <p:cNvPr id="8" name="TextBox 7">
            <a:extLst>
              <a:ext uri="{FF2B5EF4-FFF2-40B4-BE49-F238E27FC236}">
                <a16:creationId xmlns:a16="http://schemas.microsoft.com/office/drawing/2014/main" id="{D08ADB33-B081-AD5E-34EB-8C84BA4EC46E}"/>
              </a:ext>
            </a:extLst>
          </p:cNvPr>
          <p:cNvSpPr txBox="1"/>
          <p:nvPr/>
        </p:nvSpPr>
        <p:spPr>
          <a:xfrm>
            <a:off x="6950815" y="68225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TextBox 8">
            <a:extLst>
              <a:ext uri="{FF2B5EF4-FFF2-40B4-BE49-F238E27FC236}">
                <a16:creationId xmlns:a16="http://schemas.microsoft.com/office/drawing/2014/main" id="{FCD96637-157A-154E-E31E-BB3DB1F9F3CC}"/>
              </a:ext>
            </a:extLst>
          </p:cNvPr>
          <p:cNvSpPr txBox="1"/>
          <p:nvPr/>
        </p:nvSpPr>
        <p:spPr>
          <a:xfrm>
            <a:off x="7025247" y="3769243"/>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4016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AFB-1613-E3B7-4B7C-DDBE8448E6F8}"/>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C40ED521-7D9D-372F-379E-378279A61B9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Another GUI Option: AI Studio</a:t>
            </a:r>
          </a:p>
        </p:txBody>
      </p:sp>
      <p:sp>
        <p:nvSpPr>
          <p:cNvPr id="2" name="TextBox 1">
            <a:extLst>
              <a:ext uri="{FF2B5EF4-FFF2-40B4-BE49-F238E27FC236}">
                <a16:creationId xmlns:a16="http://schemas.microsoft.com/office/drawing/2014/main" id="{57A7EB02-1527-AEC7-A46C-5FAAA3A06CB2}"/>
              </a:ext>
            </a:extLst>
          </p:cNvPr>
          <p:cNvSpPr txBox="1"/>
          <p:nvPr/>
        </p:nvSpPr>
        <p:spPr>
          <a:xfrm>
            <a:off x="0" y="697832"/>
            <a:ext cx="4571999" cy="55092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Another option is AI Studio (also by 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Provides access to Google’s Gemini LLMs (allows user to choose)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Gemini (closed) and Gemma (open) family of models are multimodal, and can use text, images, and more in its analysis (Gemini 1.5 Pro 002, 1.5 Pro, 1.5 Flash, 1.5 Flash 002, 1.5 Flash-8B and Gemma 2 2B, 2 9B, 2 27B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User can also set the “temperature” of the model. In an LLM, temperature is a scale from 0-1+. This setting adjusts the level of randomness of responses. 1 is neutral, providing a “balanced” randomness; 0 most conservative and deterministic; 2 increase “creativity”, variability, and diversity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AI Studio is not designed solely as a RAG application, includes tools that allow for RAG</a:t>
            </a:r>
          </a:p>
        </p:txBody>
      </p:sp>
      <p:sp>
        <p:nvSpPr>
          <p:cNvPr id="8" name="TextBox 7">
            <a:extLst>
              <a:ext uri="{FF2B5EF4-FFF2-40B4-BE49-F238E27FC236}">
                <a16:creationId xmlns:a16="http://schemas.microsoft.com/office/drawing/2014/main" id="{5B462EEC-F06A-536D-0314-E232D5CA525C}"/>
              </a:ext>
            </a:extLst>
          </p:cNvPr>
          <p:cNvSpPr txBox="1"/>
          <p:nvPr/>
        </p:nvSpPr>
        <p:spPr>
          <a:xfrm>
            <a:off x="9263902" y="2492241"/>
            <a:ext cx="292809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aistudio.google.com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0" name="Picture 9">
            <a:extLst>
              <a:ext uri="{FF2B5EF4-FFF2-40B4-BE49-F238E27FC236}">
                <a16:creationId xmlns:a16="http://schemas.microsoft.com/office/drawing/2014/main" id="{ED79FA12-99D5-60E1-4500-9711F08E71BC}"/>
              </a:ext>
            </a:extLst>
          </p:cNvPr>
          <p:cNvPicPr>
            <a:picLocks noChangeAspect="1"/>
          </p:cNvPicPr>
          <p:nvPr/>
        </p:nvPicPr>
        <p:blipFill>
          <a:blip r:embed="rId3"/>
          <a:stretch>
            <a:fillRect/>
          </a:stretch>
        </p:blipFill>
        <p:spPr>
          <a:xfrm>
            <a:off x="4584490" y="843879"/>
            <a:ext cx="4322688" cy="5590564"/>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3B371FF-21EA-8DC2-23BD-357569AFE588}"/>
              </a:ext>
            </a:extLst>
          </p:cNvPr>
          <p:cNvSpPr txBox="1"/>
          <p:nvPr/>
        </p:nvSpPr>
        <p:spPr>
          <a:xfrm>
            <a:off x="4619466" y="6434443"/>
            <a:ext cx="2834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hicss.hawaii.edu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8B4C0FE-45D8-D108-F94F-66D5F8CEE521}"/>
              </a:ext>
            </a:extLst>
          </p:cNvPr>
          <p:cNvPicPr>
            <a:picLocks noChangeAspect="1"/>
          </p:cNvPicPr>
          <p:nvPr/>
        </p:nvPicPr>
        <p:blipFill>
          <a:blip r:embed="rId4"/>
          <a:stretch>
            <a:fillRect/>
          </a:stretch>
        </p:blipFill>
        <p:spPr>
          <a:xfrm>
            <a:off x="7916779" y="2997892"/>
            <a:ext cx="4183810" cy="3805883"/>
          </a:xfrm>
          <a:prstGeom prst="rect">
            <a:avLst/>
          </a:prstGeom>
        </p:spPr>
      </p:pic>
    </p:spTree>
    <p:extLst>
      <p:ext uri="{BB962C8B-B14F-4D97-AF65-F5344CB8AC3E}">
        <p14:creationId xmlns:p14="http://schemas.microsoft.com/office/powerpoint/2010/main" val="195464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34080-0536-9F6D-1178-F5B67F2684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D7C35BE-17FE-5301-30AC-F6739526CC25}"/>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87100E9-8876-D93F-1847-B2EC26FAB9EF}"/>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Tutorial Overview </a:t>
            </a:r>
            <a:br>
              <a:rPr lang="en-CA" sz="6600" b="1" dirty="0">
                <a:solidFill>
                  <a:schemeClr val="bg1"/>
                </a:solidFill>
                <a:highlight>
                  <a:srgbClr val="3E6CA4"/>
                </a:highlight>
              </a:rPr>
            </a:br>
            <a:r>
              <a:rPr lang="en-CA" sz="6600" b="1" dirty="0">
                <a:solidFill>
                  <a:schemeClr val="bg1"/>
                </a:solidFill>
                <a:highlight>
                  <a:srgbClr val="3E6CA4"/>
                </a:highlight>
              </a:rPr>
              <a:t>and Dataset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BBC26C47-6028-4F6D-A881-90F7EC5460D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089B72D7-9F23-9532-B1C7-8122F0C27592}"/>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9AC592-C9A4-2497-5D42-8074C8BE30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6962546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Prompt Engineering?</a:t>
            </a:r>
          </a:p>
        </p:txBody>
      </p:sp>
      <p:pic>
        <p:nvPicPr>
          <p:cNvPr id="8" name="Picture 7">
            <a:extLst>
              <a:ext uri="{FF2B5EF4-FFF2-40B4-BE49-F238E27FC236}">
                <a16:creationId xmlns:a16="http://schemas.microsoft.com/office/drawing/2014/main" id="{737E3E16-649F-C42A-71CE-42D36E30CD28}"/>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9" name="TextBox 8">
            <a:extLst>
              <a:ext uri="{FF2B5EF4-FFF2-40B4-BE49-F238E27FC236}">
                <a16:creationId xmlns:a16="http://schemas.microsoft.com/office/drawing/2014/main" id="{A90FB837-8B05-0124-59FB-865BEB3F335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cxnSp>
        <p:nvCxnSpPr>
          <p:cNvPr id="10" name="Straight Arrow Connector 9">
            <a:extLst>
              <a:ext uri="{FF2B5EF4-FFF2-40B4-BE49-F238E27FC236}">
                <a16:creationId xmlns:a16="http://schemas.microsoft.com/office/drawing/2014/main" id="{B38F1338-3E0F-0756-1E11-E5C8034A42D0}"/>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F03B426A-6830-92CB-4830-271170D7176B}"/>
              </a:ext>
            </a:extLst>
          </p:cNvPr>
          <p:cNvSpPr>
            <a:spLocks noGrp="1" noChangeArrowheads="1"/>
          </p:cNvSpPr>
          <p:nvPr>
            <p:ph idx="1"/>
          </p:nvPr>
        </p:nvSpPr>
        <p:spPr>
          <a:xfrm>
            <a:off x="0" y="1092003"/>
            <a:ext cx="7314332" cy="5739493"/>
          </a:xfrm>
          <a:ln/>
        </p:spPr>
        <p:txBody>
          <a:bodyPr>
            <a:normAutofit fontScale="77500" lnSpcReduction="20000"/>
          </a:bodyPr>
          <a:lstStyle/>
          <a:p>
            <a:r>
              <a:rPr lang="en-US" sz="3600" b="1" u="sng" dirty="0"/>
              <a:t>Input Text (Prompt)</a:t>
            </a:r>
            <a:r>
              <a:rPr lang="en-US" sz="3600" dirty="0"/>
              <a:t>: Writing instructions to get the best response from an LLM reflecting what we want.</a:t>
            </a:r>
          </a:p>
          <a:p>
            <a:r>
              <a:rPr lang="en-US" sz="3600" dirty="0"/>
              <a:t>Two types of LLMs</a:t>
            </a:r>
          </a:p>
          <a:p>
            <a:pPr lvl="1"/>
            <a:r>
              <a:rPr lang="en-US" sz="3200" b="1" u="sng" dirty="0"/>
              <a:t>Base LLM</a:t>
            </a:r>
            <a:r>
              <a:rPr lang="en-US" sz="3200" dirty="0"/>
              <a:t> (Predicts next word based on training data)</a:t>
            </a:r>
          </a:p>
          <a:p>
            <a:pPr lvl="1"/>
            <a:r>
              <a:rPr lang="en-US" sz="3200" b="1" u="sng" dirty="0"/>
              <a:t>Instruction Tuned LLM </a:t>
            </a:r>
            <a:r>
              <a:rPr lang="en-US" sz="3200" dirty="0"/>
              <a:t>(Fine-tuned on instructions. Tries to follow instructions, uses Reinforcement Learning From Human Feedback (RLHF) – attempt to be “Helpful, Honest, Harmless”); ”temperature adjusted” models</a:t>
            </a:r>
            <a:endParaRPr lang="en-US" sz="3600" dirty="0"/>
          </a:p>
          <a:p>
            <a:r>
              <a:rPr lang="en-US" sz="3600" dirty="0"/>
              <a:t>Three types of Prompts</a:t>
            </a:r>
          </a:p>
          <a:p>
            <a:pPr lvl="1"/>
            <a:r>
              <a:rPr lang="en-US" sz="3200" b="1" dirty="0"/>
              <a:t>Zero-Shot</a:t>
            </a:r>
            <a:r>
              <a:rPr lang="en-US" sz="3200" dirty="0"/>
              <a:t>: Input text does not include examples.</a:t>
            </a:r>
          </a:p>
          <a:p>
            <a:pPr lvl="1"/>
            <a:r>
              <a:rPr lang="en-US" sz="3200" b="1" dirty="0"/>
              <a:t>One-Shot</a:t>
            </a:r>
            <a:r>
              <a:rPr lang="en-US" sz="3200" dirty="0"/>
              <a:t>: Input text includes one example.</a:t>
            </a:r>
          </a:p>
          <a:p>
            <a:pPr lvl="1"/>
            <a:r>
              <a:rPr lang="en-US" sz="3200" b="1" dirty="0"/>
              <a:t>Few-Shot</a:t>
            </a:r>
            <a:r>
              <a:rPr lang="en-US" sz="3200" dirty="0"/>
              <a:t>: Input text includes several examples.</a:t>
            </a:r>
          </a:p>
        </p:txBody>
      </p:sp>
      <p:pic>
        <p:nvPicPr>
          <p:cNvPr id="12" name="Picture 11">
            <a:extLst>
              <a:ext uri="{FF2B5EF4-FFF2-40B4-BE49-F238E27FC236}">
                <a16:creationId xmlns:a16="http://schemas.microsoft.com/office/drawing/2014/main" id="{69E01FDA-38DF-F53C-75E8-08E92A99223C}"/>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sp>
        <p:nvSpPr>
          <p:cNvPr id="13" name="TextBox 12">
            <a:extLst>
              <a:ext uri="{FF2B5EF4-FFF2-40B4-BE49-F238E27FC236}">
                <a16:creationId xmlns:a16="http://schemas.microsoft.com/office/drawing/2014/main" id="{4D60A20E-7A13-4AC6-A210-3E7657CFBF4B}"/>
              </a:ext>
            </a:extLst>
          </p:cNvPr>
          <p:cNvSpPr txBox="1"/>
          <p:nvPr/>
        </p:nvSpPr>
        <p:spPr>
          <a:xfrm>
            <a:off x="7314332" y="768823"/>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User Facing GUI</a:t>
            </a:r>
          </a:p>
        </p:txBody>
      </p:sp>
      <p:sp>
        <p:nvSpPr>
          <p:cNvPr id="14" name="TextBox 13">
            <a:extLst>
              <a:ext uri="{FF2B5EF4-FFF2-40B4-BE49-F238E27FC236}">
                <a16:creationId xmlns:a16="http://schemas.microsoft.com/office/drawing/2014/main" id="{AB551029-96BF-5D8A-6195-9A3F84443571}"/>
              </a:ext>
            </a:extLst>
          </p:cNvPr>
          <p:cNvSpPr txBox="1"/>
          <p:nvPr/>
        </p:nvSpPr>
        <p:spPr>
          <a:xfrm>
            <a:off x="9939031" y="1428771"/>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LLM Backend</a:t>
            </a:r>
          </a:p>
        </p:txBody>
      </p:sp>
      <p:cxnSp>
        <p:nvCxnSpPr>
          <p:cNvPr id="16" name="Straight Arrow Connector 15">
            <a:extLst>
              <a:ext uri="{FF2B5EF4-FFF2-40B4-BE49-F238E27FC236}">
                <a16:creationId xmlns:a16="http://schemas.microsoft.com/office/drawing/2014/main" id="{52407C0B-F035-FDFA-BBA5-C92A73B049AC}"/>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975165F-68ED-19C5-9490-6B342AD60D16}"/>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95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pic>
        <p:nvPicPr>
          <p:cNvPr id="2" name="Picture 1">
            <a:extLst>
              <a:ext uri="{FF2B5EF4-FFF2-40B4-BE49-F238E27FC236}">
                <a16:creationId xmlns:a16="http://schemas.microsoft.com/office/drawing/2014/main" id="{826F6AD2-F673-662A-D839-64D34675A92D}"/>
              </a:ext>
            </a:extLst>
          </p:cNvPr>
          <p:cNvPicPr>
            <a:picLocks noChangeAspect="1"/>
          </p:cNvPicPr>
          <p:nvPr/>
        </p:nvPicPr>
        <p:blipFill>
          <a:blip r:embed="rId3"/>
          <a:stretch>
            <a:fillRect/>
          </a:stretch>
        </p:blipFill>
        <p:spPr>
          <a:xfrm>
            <a:off x="7314332" y="1097594"/>
            <a:ext cx="4680760" cy="5268057"/>
          </a:xfrm>
          <a:prstGeom prst="rect">
            <a:avLst/>
          </a:prstGeom>
          <a:ln>
            <a:solidFill>
              <a:schemeClr val="tx1"/>
            </a:solidFill>
          </a:ln>
        </p:spPr>
      </p:pic>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fontScale="92500" lnSpcReduction="10000"/>
          </a:bodyPr>
          <a:lstStyle/>
          <a:p>
            <a:r>
              <a:rPr lang="en-US" sz="3600" dirty="0"/>
              <a:t>Key principles and best practices of prompting</a:t>
            </a:r>
          </a:p>
          <a:p>
            <a:pPr lvl="1"/>
            <a:r>
              <a:rPr lang="en-US" sz="3200" dirty="0"/>
              <a:t>1. </a:t>
            </a:r>
            <a:r>
              <a:rPr lang="en-US" sz="3200" b="1" dirty="0"/>
              <a:t>Write clear and specific instructions </a:t>
            </a:r>
          </a:p>
          <a:p>
            <a:pPr lvl="2"/>
            <a:r>
              <a:rPr lang="en-US" sz="2900" dirty="0"/>
              <a:t>Be clear about on what you want the LLM to focus</a:t>
            </a:r>
          </a:p>
          <a:p>
            <a:pPr lvl="2"/>
            <a:r>
              <a:rPr lang="en-US" sz="2900" dirty="0"/>
              <a:t>Specify the “tone” you want the LLM to take</a:t>
            </a:r>
          </a:p>
          <a:p>
            <a:pPr lvl="2"/>
            <a:r>
              <a:rPr lang="en-US" sz="2900" dirty="0"/>
              <a:t>What “persona” and any specifics for it to consider</a:t>
            </a:r>
          </a:p>
          <a:p>
            <a:pPr lvl="2"/>
            <a:r>
              <a:rPr lang="en-US" sz="2900" dirty="0"/>
              <a:t>Do not confuse writing clear prompts with writing short</a:t>
            </a:r>
          </a:p>
          <a:p>
            <a:pPr lvl="2"/>
            <a:r>
              <a:rPr lang="en-US" sz="2900" dirty="0"/>
              <a:t>Use delimiters (</a:t>
            </a:r>
            <a:r>
              <a:rPr lang="en-US" sz="2900" dirty="0" err="1"/>
              <a:t>e.g</a:t>
            </a:r>
            <a:r>
              <a:rPr lang="en-US" sz="2900" dirty="0"/>
              <a:t> “””) </a:t>
            </a:r>
            <a:r>
              <a:rPr lang="en-US" sz="2900" i="1" dirty="0"/>
              <a:t>“Summarize the text delimited by triple backticks into a single sentence”</a:t>
            </a:r>
          </a:p>
          <a:p>
            <a:pPr lvl="1"/>
            <a:r>
              <a:rPr lang="en-US" sz="3200" dirty="0"/>
              <a:t>2. </a:t>
            </a:r>
            <a:r>
              <a:rPr lang="en-US" sz="3200" b="1" dirty="0"/>
              <a:t>Give the LLM time to think</a:t>
            </a:r>
            <a:endParaRPr lang="en-US" sz="3600" b="1" dirty="0"/>
          </a:p>
        </p:txBody>
      </p:sp>
      <p:sp>
        <p:nvSpPr>
          <p:cNvPr id="3" name="TextBox 2">
            <a:extLst>
              <a:ext uri="{FF2B5EF4-FFF2-40B4-BE49-F238E27FC236}">
                <a16:creationId xmlns:a16="http://schemas.microsoft.com/office/drawing/2014/main" id="{FD4B1073-6C21-A1AA-3E62-EDC3443885E2}"/>
              </a:ext>
            </a:extLst>
          </p:cNvPr>
          <p:cNvSpPr txBox="1"/>
          <p:nvPr/>
        </p:nvSpPr>
        <p:spPr>
          <a:xfrm>
            <a:off x="4921783" y="6477275"/>
            <a:ext cx="2719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deeplearning.ai</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5889026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a:bodyPr>
          <a:lstStyle/>
          <a:p>
            <a:r>
              <a:rPr lang="en-US" sz="3600" b="1" dirty="0"/>
              <a:t>Prompt Transformation</a:t>
            </a:r>
          </a:p>
          <a:p>
            <a:pPr lvl="1"/>
            <a:r>
              <a:rPr lang="en-US" sz="3200" dirty="0"/>
              <a:t>When either the end-user or the developer of an LLM takes a prompt (input text) and transforms it to make the model perform better.</a:t>
            </a:r>
          </a:p>
          <a:p>
            <a:r>
              <a:rPr lang="en-US" sz="3600" b="1" dirty="0"/>
              <a:t>Prompt Injection</a:t>
            </a:r>
          </a:p>
          <a:p>
            <a:pPr lvl="1"/>
            <a:r>
              <a:rPr lang="en-US" sz="3200" dirty="0"/>
              <a:t>When either the end-user or the developer of an LLM inserts into a prompt, text designed to change how the model behaves or to override safeguards built into the model.</a:t>
            </a:r>
          </a:p>
        </p:txBody>
      </p:sp>
      <p:pic>
        <p:nvPicPr>
          <p:cNvPr id="3" name="Picture 2">
            <a:extLst>
              <a:ext uri="{FF2B5EF4-FFF2-40B4-BE49-F238E27FC236}">
                <a16:creationId xmlns:a16="http://schemas.microsoft.com/office/drawing/2014/main" id="{6488DBB0-419E-44A9-CF2A-D1E6DC8FA6F4}"/>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5" name="TextBox 4">
            <a:extLst>
              <a:ext uri="{FF2B5EF4-FFF2-40B4-BE49-F238E27FC236}">
                <a16:creationId xmlns:a16="http://schemas.microsoft.com/office/drawing/2014/main" id="{5FEC35AF-B8E6-CEC0-F25C-F6733BEF5D4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pic>
        <p:nvPicPr>
          <p:cNvPr id="7" name="Picture 6">
            <a:extLst>
              <a:ext uri="{FF2B5EF4-FFF2-40B4-BE49-F238E27FC236}">
                <a16:creationId xmlns:a16="http://schemas.microsoft.com/office/drawing/2014/main" id="{988A61B6-3DB0-D279-6BEC-45C8AC3E7CE3}"/>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0D3432F-8395-6B82-7B53-32EA6392835D}"/>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2B3F263-2248-6894-B3DF-5B1B00F2F433}"/>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F209C17-4211-714F-72F4-A6CE1433191F}"/>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464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17EB-BDC4-7C06-4073-900A6CBBACA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227FA418-29CD-A23A-1CD3-A30361D0D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F9B9B82-71CB-F1CE-B8DF-5E5E15FE0B48}"/>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8463D0E9-C7CF-D8C0-8B89-83B52FD4ABB7}"/>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Generative AI Approaches</a:t>
            </a:r>
          </a:p>
        </p:txBody>
      </p:sp>
      <p:sp>
        <p:nvSpPr>
          <p:cNvPr id="2" name="TextBox 1">
            <a:extLst>
              <a:ext uri="{FF2B5EF4-FFF2-40B4-BE49-F238E27FC236}">
                <a16:creationId xmlns:a16="http://schemas.microsoft.com/office/drawing/2014/main" id="{D21B0186-7FE2-8C55-D79E-28DA06393FE5}"/>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F9151650-AAEC-EA94-A6F8-20110263A364}"/>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ChatGPT (GenAI)</a:t>
            </a:r>
          </a:p>
          <a:p>
            <a:r>
              <a:rPr lang="en-CA" sz="3600" dirty="0">
                <a:solidFill>
                  <a:schemeClr val="tx1">
                    <a:lumMod val="65000"/>
                    <a:lumOff val="35000"/>
                  </a:schemeClr>
                </a:solidFill>
              </a:rPr>
              <a:t>Claude (GenAI)</a:t>
            </a:r>
          </a:p>
          <a:p>
            <a:r>
              <a:rPr lang="en-CA" sz="3600" dirty="0" err="1">
                <a:solidFill>
                  <a:schemeClr val="tx1">
                    <a:lumMod val="65000"/>
                    <a:lumOff val="35000"/>
                  </a:schemeClr>
                </a:solidFill>
              </a:rPr>
              <a:t>NotebookLM</a:t>
            </a:r>
            <a:r>
              <a:rPr lang="en-CA" sz="3600" dirty="0">
                <a:solidFill>
                  <a:schemeClr val="tx1">
                    <a:lumMod val="65000"/>
                    <a:lumOff val="35000"/>
                  </a:schemeClr>
                </a:solidFill>
              </a:rPr>
              <a:t> (RAGAI)</a:t>
            </a:r>
          </a:p>
        </p:txBody>
      </p:sp>
    </p:spTree>
    <p:extLst>
      <p:ext uri="{BB962C8B-B14F-4D97-AF65-F5344CB8AC3E}">
        <p14:creationId xmlns:p14="http://schemas.microsoft.com/office/powerpoint/2010/main" val="24888530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6B76B-D09B-7BC2-5F49-0D1CAAAEA17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1EA9C071-2F81-B6FA-413B-9A70C24D0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F8CF4A3-3D45-6574-35D4-37DCF41B6F62}"/>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497E5CF-3BA8-2E69-2DF2-A6E031D5ED0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ChatGPT</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F9DF5AE5-02FA-277B-2C26-829BFB0261B0}"/>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E234209-0C12-71D2-13F1-5216DA9B7150}"/>
              </a:ext>
            </a:extLst>
          </p:cNvPr>
          <p:cNvSpPr>
            <a:spLocks noGrp="1"/>
          </p:cNvSpPr>
          <p:nvPr>
            <p:ph idx="1"/>
          </p:nvPr>
        </p:nvSpPr>
        <p:spPr>
          <a:xfrm>
            <a:off x="263352" y="1156380"/>
            <a:ext cx="5112568" cy="5515367"/>
          </a:xfrm>
        </p:spPr>
        <p:txBody>
          <a:bodyPr>
            <a:normAutofit lnSpcReduction="1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a:t>
            </a:r>
            <a:endParaRPr lang="en-CA" sz="2800" dirty="0">
              <a:solidFill>
                <a:schemeClr val="tx1">
                  <a:lumMod val="65000"/>
                  <a:lumOff val="35000"/>
                </a:schemeClr>
              </a:solidFill>
            </a:endParaRPr>
          </a:p>
          <a:p>
            <a:pPr lvl="1"/>
            <a:r>
              <a:rPr lang="en-CA" sz="3200" dirty="0">
                <a:solidFill>
                  <a:schemeClr val="tx1">
                    <a:lumMod val="65000"/>
                    <a:lumOff val="35000"/>
                  </a:schemeClr>
                </a:solidFill>
              </a:rPr>
              <a:t>Began with initial prompts to describe the data, variables, etc.</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8" name="Picture 7">
            <a:extLst>
              <a:ext uri="{FF2B5EF4-FFF2-40B4-BE49-F238E27FC236}">
                <a16:creationId xmlns:a16="http://schemas.microsoft.com/office/drawing/2014/main" id="{0F52A2A7-EC46-B0EB-EBFE-0772040D36FB}"/>
              </a:ext>
            </a:extLst>
          </p:cNvPr>
          <p:cNvPicPr>
            <a:picLocks noChangeAspect="1"/>
          </p:cNvPicPr>
          <p:nvPr/>
        </p:nvPicPr>
        <p:blipFill>
          <a:blip r:embed="rId4"/>
          <a:stretch>
            <a:fillRect/>
          </a:stretch>
        </p:blipFill>
        <p:spPr>
          <a:xfrm>
            <a:off x="6842772" y="970127"/>
            <a:ext cx="4676149" cy="5701620"/>
          </a:xfrm>
          <a:prstGeom prst="rect">
            <a:avLst/>
          </a:prstGeom>
        </p:spPr>
      </p:pic>
    </p:spTree>
    <p:extLst>
      <p:ext uri="{BB962C8B-B14F-4D97-AF65-F5344CB8AC3E}">
        <p14:creationId xmlns:p14="http://schemas.microsoft.com/office/powerpoint/2010/main" val="1632913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49F9-576E-CEFF-1BFA-68B0D4273E66}"/>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79AFAC2-CAE0-D9B5-920F-977337C6A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D4A8C6F3-E24B-F1DF-C820-832202FF8DEC}"/>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1D02319-397E-9DF2-3D0F-C3770D4028A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ChatGPT-Findings</a:t>
            </a:r>
          </a:p>
        </p:txBody>
      </p:sp>
      <p:sp>
        <p:nvSpPr>
          <p:cNvPr id="2" name="TextBox 1">
            <a:extLst>
              <a:ext uri="{FF2B5EF4-FFF2-40B4-BE49-F238E27FC236}">
                <a16:creationId xmlns:a16="http://schemas.microsoft.com/office/drawing/2014/main" id="{2BDAF335-3687-7F4A-1F35-28E3CFE1AB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3D98254-4424-907D-1E5E-2ED98488213E}"/>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4" name="Picture 3">
            <a:extLst>
              <a:ext uri="{FF2B5EF4-FFF2-40B4-BE49-F238E27FC236}">
                <a16:creationId xmlns:a16="http://schemas.microsoft.com/office/drawing/2014/main" id="{2D8E7E31-F213-57D9-85F9-443B6618E01A}"/>
              </a:ext>
            </a:extLst>
          </p:cNvPr>
          <p:cNvPicPr>
            <a:picLocks noChangeAspect="1"/>
          </p:cNvPicPr>
          <p:nvPr/>
        </p:nvPicPr>
        <p:blipFill>
          <a:blip r:embed="rId4"/>
          <a:stretch>
            <a:fillRect/>
          </a:stretch>
        </p:blipFill>
        <p:spPr>
          <a:xfrm>
            <a:off x="6456040" y="866109"/>
            <a:ext cx="2183552" cy="4274841"/>
          </a:xfrm>
          <a:prstGeom prst="rect">
            <a:avLst/>
          </a:prstGeom>
        </p:spPr>
      </p:pic>
    </p:spTree>
    <p:extLst>
      <p:ext uri="{BB962C8B-B14F-4D97-AF65-F5344CB8AC3E}">
        <p14:creationId xmlns:p14="http://schemas.microsoft.com/office/powerpoint/2010/main" val="20836646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C331-2A6E-1E79-C9CC-DEEB09AA086A}"/>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CDFA15F-84F8-EDE8-24BC-DCBB7104D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E282B6A-F52D-A68C-BAEA-1CD4C8637D0B}"/>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64BF17AC-5F39-5E71-BA08-6508A30BDB46}"/>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Claude</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9D57ADF-FB02-E0DC-2ECB-0D96EBDD737A}"/>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509EB190-89A8-BCDD-0546-5ACAAED6C033}"/>
              </a:ext>
            </a:extLst>
          </p:cNvPr>
          <p:cNvSpPr>
            <a:spLocks noGrp="1"/>
          </p:cNvSpPr>
          <p:nvPr>
            <p:ph idx="1"/>
          </p:nvPr>
        </p:nvSpPr>
        <p:spPr>
          <a:xfrm>
            <a:off x="263352" y="1156380"/>
            <a:ext cx="5112568" cy="5515367"/>
          </a:xfrm>
        </p:spPr>
        <p:txBody>
          <a:bodyPr>
            <a:normAutofit fontScale="850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 and a simple initial prompt.</a:t>
            </a:r>
            <a:endParaRPr lang="en-CA" sz="2800" dirty="0">
              <a:solidFill>
                <a:schemeClr val="tx1">
                  <a:lumMod val="65000"/>
                  <a:lumOff val="35000"/>
                </a:schemeClr>
              </a:solidFill>
            </a:endParaRPr>
          </a:p>
          <a:p>
            <a:pPr lvl="1"/>
            <a:r>
              <a:rPr lang="en-CA" sz="3200" dirty="0">
                <a:solidFill>
                  <a:schemeClr val="tx1">
                    <a:lumMod val="65000"/>
                    <a:lumOff val="35000"/>
                  </a:schemeClr>
                </a:solidFill>
              </a:rPr>
              <a:t>With no additional prompting, Claude provided an outstanding overview of the data. NB: It also provided the code it used to complete the initial analysis. </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4" name="Picture 3">
            <a:extLst>
              <a:ext uri="{FF2B5EF4-FFF2-40B4-BE49-F238E27FC236}">
                <a16:creationId xmlns:a16="http://schemas.microsoft.com/office/drawing/2014/main" id="{7A650840-2616-5A8B-0377-E3A4BE46D486}"/>
              </a:ext>
            </a:extLst>
          </p:cNvPr>
          <p:cNvPicPr>
            <a:picLocks noChangeAspect="1"/>
          </p:cNvPicPr>
          <p:nvPr/>
        </p:nvPicPr>
        <p:blipFill>
          <a:blip r:embed="rId4"/>
          <a:stretch>
            <a:fillRect/>
          </a:stretch>
        </p:blipFill>
        <p:spPr>
          <a:xfrm>
            <a:off x="5309400" y="1528615"/>
            <a:ext cx="3763383" cy="1825900"/>
          </a:xfrm>
          <a:prstGeom prst="rect">
            <a:avLst/>
          </a:prstGeom>
        </p:spPr>
      </p:pic>
      <p:pic>
        <p:nvPicPr>
          <p:cNvPr id="3" name="Picture 2">
            <a:extLst>
              <a:ext uri="{FF2B5EF4-FFF2-40B4-BE49-F238E27FC236}">
                <a16:creationId xmlns:a16="http://schemas.microsoft.com/office/drawing/2014/main" id="{3BE1EEF8-CB27-0D84-8182-D04E106492EA}"/>
              </a:ext>
            </a:extLst>
          </p:cNvPr>
          <p:cNvPicPr>
            <a:picLocks noChangeAspect="1"/>
          </p:cNvPicPr>
          <p:nvPr/>
        </p:nvPicPr>
        <p:blipFill>
          <a:blip r:embed="rId5"/>
          <a:stretch>
            <a:fillRect/>
          </a:stretch>
        </p:blipFill>
        <p:spPr>
          <a:xfrm>
            <a:off x="6668297" y="2319424"/>
            <a:ext cx="2915301" cy="2819432"/>
          </a:xfrm>
          <a:prstGeom prst="rect">
            <a:avLst/>
          </a:prstGeom>
        </p:spPr>
      </p:pic>
      <p:sp>
        <p:nvSpPr>
          <p:cNvPr id="10" name="TextBox 9">
            <a:extLst>
              <a:ext uri="{FF2B5EF4-FFF2-40B4-BE49-F238E27FC236}">
                <a16:creationId xmlns:a16="http://schemas.microsoft.com/office/drawing/2014/main" id="{9B16310D-95DB-F8C9-9224-133FAE9F12F7}"/>
              </a:ext>
            </a:extLst>
          </p:cNvPr>
          <p:cNvSpPr txBox="1"/>
          <p:nvPr/>
        </p:nvSpPr>
        <p:spPr>
          <a:xfrm>
            <a:off x="5008262" y="3473578"/>
            <a:ext cx="1800200" cy="369332"/>
          </a:xfrm>
          <a:prstGeom prst="rect">
            <a:avLst/>
          </a:prstGeom>
          <a:noFill/>
        </p:spPr>
        <p:txBody>
          <a:bodyPr wrap="square" rtlCol="0">
            <a:spAutoFit/>
          </a:bodyPr>
          <a:lstStyle/>
          <a:p>
            <a:pPr algn="ctr"/>
            <a:r>
              <a:rPr lang="en-US" dirty="0"/>
              <a:t>Initial Prompt</a:t>
            </a:r>
          </a:p>
        </p:txBody>
      </p:sp>
      <p:sp>
        <p:nvSpPr>
          <p:cNvPr id="11" name="TextBox 10">
            <a:extLst>
              <a:ext uri="{FF2B5EF4-FFF2-40B4-BE49-F238E27FC236}">
                <a16:creationId xmlns:a16="http://schemas.microsoft.com/office/drawing/2014/main" id="{649E878C-339D-7A34-A8F7-22A9536E267B}"/>
              </a:ext>
            </a:extLst>
          </p:cNvPr>
          <p:cNvSpPr txBox="1"/>
          <p:nvPr/>
        </p:nvSpPr>
        <p:spPr>
          <a:xfrm>
            <a:off x="5696188" y="5138856"/>
            <a:ext cx="1800200" cy="369332"/>
          </a:xfrm>
          <a:prstGeom prst="rect">
            <a:avLst/>
          </a:prstGeom>
          <a:noFill/>
        </p:spPr>
        <p:txBody>
          <a:bodyPr wrap="square" rtlCol="0">
            <a:spAutoFit/>
          </a:bodyPr>
          <a:lstStyle/>
          <a:p>
            <a:pPr algn="ctr"/>
            <a:r>
              <a:rPr lang="en-US" dirty="0"/>
              <a:t>Initial Response</a:t>
            </a:r>
          </a:p>
        </p:txBody>
      </p:sp>
      <p:pic>
        <p:nvPicPr>
          <p:cNvPr id="12" name="Picture 11">
            <a:extLst>
              <a:ext uri="{FF2B5EF4-FFF2-40B4-BE49-F238E27FC236}">
                <a16:creationId xmlns:a16="http://schemas.microsoft.com/office/drawing/2014/main" id="{EFA100AD-8F8B-5055-58A0-E55A75691407}"/>
              </a:ext>
            </a:extLst>
          </p:cNvPr>
          <p:cNvPicPr>
            <a:picLocks noChangeAspect="1"/>
          </p:cNvPicPr>
          <p:nvPr/>
        </p:nvPicPr>
        <p:blipFill>
          <a:blip r:embed="rId6"/>
          <a:stretch>
            <a:fillRect/>
          </a:stretch>
        </p:blipFill>
        <p:spPr>
          <a:xfrm>
            <a:off x="8422448" y="3498636"/>
            <a:ext cx="3769552" cy="1660492"/>
          </a:xfrm>
          <a:prstGeom prst="rect">
            <a:avLst/>
          </a:prstGeom>
        </p:spPr>
      </p:pic>
      <p:sp>
        <p:nvSpPr>
          <p:cNvPr id="13" name="TextBox 12">
            <a:extLst>
              <a:ext uri="{FF2B5EF4-FFF2-40B4-BE49-F238E27FC236}">
                <a16:creationId xmlns:a16="http://schemas.microsoft.com/office/drawing/2014/main" id="{90D91995-6BAE-AF53-7AE1-0E5D1154D2EE}"/>
              </a:ext>
            </a:extLst>
          </p:cNvPr>
          <p:cNvSpPr txBox="1"/>
          <p:nvPr/>
        </p:nvSpPr>
        <p:spPr>
          <a:xfrm>
            <a:off x="10056442" y="3059668"/>
            <a:ext cx="2199907" cy="369332"/>
          </a:xfrm>
          <a:prstGeom prst="rect">
            <a:avLst/>
          </a:prstGeom>
          <a:noFill/>
        </p:spPr>
        <p:txBody>
          <a:bodyPr wrap="square" rtlCol="0">
            <a:spAutoFit/>
          </a:bodyPr>
          <a:lstStyle/>
          <a:p>
            <a:pPr algn="ctr"/>
            <a:r>
              <a:rPr lang="en-US" dirty="0"/>
              <a:t>Offer to Follow-Up</a:t>
            </a:r>
          </a:p>
        </p:txBody>
      </p:sp>
      <p:pic>
        <p:nvPicPr>
          <p:cNvPr id="16" name="Picture 15">
            <a:extLst>
              <a:ext uri="{FF2B5EF4-FFF2-40B4-BE49-F238E27FC236}">
                <a16:creationId xmlns:a16="http://schemas.microsoft.com/office/drawing/2014/main" id="{CF58E0BF-D26B-16B5-8760-8FE8C825F265}"/>
              </a:ext>
            </a:extLst>
          </p:cNvPr>
          <p:cNvPicPr>
            <a:picLocks noChangeAspect="1"/>
          </p:cNvPicPr>
          <p:nvPr/>
        </p:nvPicPr>
        <p:blipFill>
          <a:blip r:embed="rId7"/>
          <a:stretch>
            <a:fillRect/>
          </a:stretch>
        </p:blipFill>
        <p:spPr>
          <a:xfrm>
            <a:off x="9776021" y="4883215"/>
            <a:ext cx="2199907" cy="1845585"/>
          </a:xfrm>
          <a:prstGeom prst="rect">
            <a:avLst/>
          </a:prstGeom>
          <a:ln>
            <a:solidFill>
              <a:schemeClr val="accent1"/>
            </a:solidFill>
          </a:ln>
        </p:spPr>
      </p:pic>
      <p:sp>
        <p:nvSpPr>
          <p:cNvPr id="17" name="TextBox 16">
            <a:extLst>
              <a:ext uri="{FF2B5EF4-FFF2-40B4-BE49-F238E27FC236}">
                <a16:creationId xmlns:a16="http://schemas.microsoft.com/office/drawing/2014/main" id="{CA9F1C23-4F11-5262-0E77-E2B4D2474655}"/>
              </a:ext>
            </a:extLst>
          </p:cNvPr>
          <p:cNvSpPr txBox="1"/>
          <p:nvPr/>
        </p:nvSpPr>
        <p:spPr>
          <a:xfrm>
            <a:off x="7426495" y="6072013"/>
            <a:ext cx="2199907" cy="646331"/>
          </a:xfrm>
          <a:prstGeom prst="rect">
            <a:avLst/>
          </a:prstGeom>
          <a:noFill/>
        </p:spPr>
        <p:txBody>
          <a:bodyPr wrap="square" rtlCol="0">
            <a:spAutoFit/>
          </a:bodyPr>
          <a:lstStyle/>
          <a:p>
            <a:pPr algn="ctr"/>
            <a:r>
              <a:rPr lang="en-US" dirty="0"/>
              <a:t>Created Interactive Data Visualization</a:t>
            </a:r>
          </a:p>
        </p:txBody>
      </p:sp>
      <p:pic>
        <p:nvPicPr>
          <p:cNvPr id="18" name="Picture 17">
            <a:extLst>
              <a:ext uri="{FF2B5EF4-FFF2-40B4-BE49-F238E27FC236}">
                <a16:creationId xmlns:a16="http://schemas.microsoft.com/office/drawing/2014/main" id="{30543444-9CEA-A794-5E08-E5385A02DB9D}"/>
              </a:ext>
            </a:extLst>
          </p:cNvPr>
          <p:cNvPicPr>
            <a:picLocks noChangeAspect="1"/>
          </p:cNvPicPr>
          <p:nvPr/>
        </p:nvPicPr>
        <p:blipFill>
          <a:blip r:embed="rId8"/>
          <a:stretch>
            <a:fillRect/>
          </a:stretch>
        </p:blipFill>
        <p:spPr>
          <a:xfrm>
            <a:off x="7981902" y="1135643"/>
            <a:ext cx="4149080" cy="1628898"/>
          </a:xfrm>
          <a:prstGeom prst="rect">
            <a:avLst/>
          </a:prstGeom>
        </p:spPr>
      </p:pic>
      <p:sp>
        <p:nvSpPr>
          <p:cNvPr id="19" name="TextBox 18">
            <a:extLst>
              <a:ext uri="{FF2B5EF4-FFF2-40B4-BE49-F238E27FC236}">
                <a16:creationId xmlns:a16="http://schemas.microsoft.com/office/drawing/2014/main" id="{ACC6710C-F592-EBBF-25AB-7E52E9B32750}"/>
              </a:ext>
            </a:extLst>
          </p:cNvPr>
          <p:cNvSpPr txBox="1"/>
          <p:nvPr/>
        </p:nvSpPr>
        <p:spPr>
          <a:xfrm>
            <a:off x="6575670" y="781911"/>
            <a:ext cx="3901556" cy="369332"/>
          </a:xfrm>
          <a:prstGeom prst="rect">
            <a:avLst/>
          </a:prstGeom>
          <a:noFill/>
        </p:spPr>
        <p:txBody>
          <a:bodyPr wrap="square" rtlCol="0">
            <a:spAutoFit/>
          </a:bodyPr>
          <a:lstStyle/>
          <a:p>
            <a:pPr algn="ctr"/>
            <a:r>
              <a:rPr lang="en-US" dirty="0"/>
              <a:t>Code for Initial Analysis</a:t>
            </a:r>
          </a:p>
        </p:txBody>
      </p:sp>
    </p:spTree>
    <p:extLst>
      <p:ext uri="{BB962C8B-B14F-4D97-AF65-F5344CB8AC3E}">
        <p14:creationId xmlns:p14="http://schemas.microsoft.com/office/powerpoint/2010/main" val="2857643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A1DE3-5E8A-ADC0-812A-8C959EE88C9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151B1BA-ADE7-65CE-A57E-BF9290824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E5156C06-11C3-DB9F-00D7-7EB1462D5DB7}"/>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D4E7537-7082-3545-7F48-00BAB499581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AA10CA22-E613-7411-C2D5-012B40F402AC}"/>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241093C-2184-4854-3779-7D15E2A75EEB}"/>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3" name="Picture 2">
            <a:extLst>
              <a:ext uri="{FF2B5EF4-FFF2-40B4-BE49-F238E27FC236}">
                <a16:creationId xmlns:a16="http://schemas.microsoft.com/office/drawing/2014/main" id="{36549EFE-2D1F-D804-2BE3-192979009648}"/>
              </a:ext>
            </a:extLst>
          </p:cNvPr>
          <p:cNvPicPr>
            <a:picLocks noChangeAspect="1"/>
          </p:cNvPicPr>
          <p:nvPr/>
        </p:nvPicPr>
        <p:blipFill>
          <a:blip r:embed="rId4"/>
          <a:stretch>
            <a:fillRect/>
          </a:stretch>
        </p:blipFill>
        <p:spPr>
          <a:xfrm>
            <a:off x="5546788" y="918252"/>
            <a:ext cx="3077124" cy="3989095"/>
          </a:xfrm>
          <a:prstGeom prst="rect">
            <a:avLst/>
          </a:prstGeom>
        </p:spPr>
      </p:pic>
      <p:pic>
        <p:nvPicPr>
          <p:cNvPr id="8" name="Picture 7">
            <a:extLst>
              <a:ext uri="{FF2B5EF4-FFF2-40B4-BE49-F238E27FC236}">
                <a16:creationId xmlns:a16="http://schemas.microsoft.com/office/drawing/2014/main" id="{74D6B74F-17EA-B400-3317-E0486C36280F}"/>
              </a:ext>
            </a:extLst>
          </p:cNvPr>
          <p:cNvPicPr>
            <a:picLocks noChangeAspect="1"/>
          </p:cNvPicPr>
          <p:nvPr/>
        </p:nvPicPr>
        <p:blipFill>
          <a:blip r:embed="rId5"/>
          <a:stretch>
            <a:fillRect/>
          </a:stretch>
        </p:blipFill>
        <p:spPr>
          <a:xfrm>
            <a:off x="7336617" y="1340768"/>
            <a:ext cx="4677357" cy="1714748"/>
          </a:xfrm>
          <a:prstGeom prst="rect">
            <a:avLst/>
          </a:prstGeom>
        </p:spPr>
      </p:pic>
      <p:sp>
        <p:nvSpPr>
          <p:cNvPr id="10" name="TextBox 9">
            <a:extLst>
              <a:ext uri="{FF2B5EF4-FFF2-40B4-BE49-F238E27FC236}">
                <a16:creationId xmlns:a16="http://schemas.microsoft.com/office/drawing/2014/main" id="{71C21E3B-9C4F-0CC3-D96F-33F22A2DF7E7}"/>
              </a:ext>
            </a:extLst>
          </p:cNvPr>
          <p:cNvSpPr txBox="1"/>
          <p:nvPr/>
        </p:nvSpPr>
        <p:spPr>
          <a:xfrm>
            <a:off x="5807968" y="4947844"/>
            <a:ext cx="1800200" cy="369332"/>
          </a:xfrm>
          <a:prstGeom prst="rect">
            <a:avLst/>
          </a:prstGeom>
          <a:noFill/>
        </p:spPr>
        <p:txBody>
          <a:bodyPr wrap="square" rtlCol="0">
            <a:spAutoFit/>
          </a:bodyPr>
          <a:lstStyle/>
          <a:p>
            <a:pPr algn="ctr"/>
            <a:r>
              <a:rPr lang="en-US" dirty="0"/>
              <a:t>Top Words</a:t>
            </a:r>
          </a:p>
        </p:txBody>
      </p:sp>
      <p:sp>
        <p:nvSpPr>
          <p:cNvPr id="11" name="TextBox 10">
            <a:extLst>
              <a:ext uri="{FF2B5EF4-FFF2-40B4-BE49-F238E27FC236}">
                <a16:creationId xmlns:a16="http://schemas.microsoft.com/office/drawing/2014/main" id="{193E498B-DEC8-1D07-FCD9-BE9E197F34B4}"/>
              </a:ext>
            </a:extLst>
          </p:cNvPr>
          <p:cNvSpPr txBox="1"/>
          <p:nvPr/>
        </p:nvSpPr>
        <p:spPr>
          <a:xfrm>
            <a:off x="8780381" y="942861"/>
            <a:ext cx="3077124" cy="369332"/>
          </a:xfrm>
          <a:prstGeom prst="rect">
            <a:avLst/>
          </a:prstGeom>
          <a:noFill/>
        </p:spPr>
        <p:txBody>
          <a:bodyPr wrap="square" rtlCol="0">
            <a:spAutoFit/>
          </a:bodyPr>
          <a:lstStyle/>
          <a:p>
            <a:pPr algn="ctr"/>
            <a:r>
              <a:rPr lang="en-US" dirty="0"/>
              <a:t>Code to Analyze Top Words</a:t>
            </a:r>
          </a:p>
        </p:txBody>
      </p:sp>
      <p:pic>
        <p:nvPicPr>
          <p:cNvPr id="12" name="Picture 11">
            <a:extLst>
              <a:ext uri="{FF2B5EF4-FFF2-40B4-BE49-F238E27FC236}">
                <a16:creationId xmlns:a16="http://schemas.microsoft.com/office/drawing/2014/main" id="{5B10D37B-BE74-1FA4-59E7-3B6AEF4D8F30}"/>
              </a:ext>
            </a:extLst>
          </p:cNvPr>
          <p:cNvPicPr>
            <a:picLocks noChangeAspect="1"/>
          </p:cNvPicPr>
          <p:nvPr/>
        </p:nvPicPr>
        <p:blipFill>
          <a:blip r:embed="rId6"/>
          <a:stretch>
            <a:fillRect/>
          </a:stretch>
        </p:blipFill>
        <p:spPr>
          <a:xfrm>
            <a:off x="8184232" y="3429000"/>
            <a:ext cx="3351651" cy="3345117"/>
          </a:xfrm>
          <a:prstGeom prst="rect">
            <a:avLst/>
          </a:prstGeom>
          <a:ln>
            <a:solidFill>
              <a:schemeClr val="accent1"/>
            </a:solidFill>
          </a:ln>
        </p:spPr>
      </p:pic>
      <p:sp>
        <p:nvSpPr>
          <p:cNvPr id="13" name="TextBox 12">
            <a:extLst>
              <a:ext uri="{FF2B5EF4-FFF2-40B4-BE49-F238E27FC236}">
                <a16:creationId xmlns:a16="http://schemas.microsoft.com/office/drawing/2014/main" id="{D54BCC82-48F3-4822-3145-C9F314569B4B}"/>
              </a:ext>
            </a:extLst>
          </p:cNvPr>
          <p:cNvSpPr txBox="1"/>
          <p:nvPr/>
        </p:nvSpPr>
        <p:spPr>
          <a:xfrm>
            <a:off x="6191378" y="5950183"/>
            <a:ext cx="1800200" cy="646331"/>
          </a:xfrm>
          <a:prstGeom prst="rect">
            <a:avLst/>
          </a:prstGeom>
          <a:noFill/>
        </p:spPr>
        <p:txBody>
          <a:bodyPr wrap="square" rtlCol="0">
            <a:spAutoFit/>
          </a:bodyPr>
          <a:lstStyle/>
          <a:p>
            <a:pPr algn="ctr"/>
            <a:r>
              <a:rPr lang="en-US" dirty="0"/>
              <a:t>Interactive Visualization</a:t>
            </a:r>
          </a:p>
        </p:txBody>
      </p:sp>
    </p:spTree>
    <p:extLst>
      <p:ext uri="{BB962C8B-B14F-4D97-AF65-F5344CB8AC3E}">
        <p14:creationId xmlns:p14="http://schemas.microsoft.com/office/powerpoint/2010/main" val="15179632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0E62E-CCEA-E9CD-F756-012E215C373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D5AF4A-E774-992C-CC25-C249020CE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90143D91-2E88-CB51-3734-BE9BCBDAEA70}"/>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E633C66-6B86-5CCF-6FC6-2234D31B74F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247F8D60-703E-A83B-7056-FB2668385399}"/>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6AE6A5E3-BEC7-92E2-6C71-0A9972FAC773}"/>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76E2E854-6272-24CE-33E1-4100D33722BC}"/>
              </a:ext>
            </a:extLst>
          </p:cNvPr>
          <p:cNvSpPr txBox="1"/>
          <p:nvPr/>
        </p:nvSpPr>
        <p:spPr>
          <a:xfrm>
            <a:off x="5982006" y="5646454"/>
            <a:ext cx="1800200" cy="369332"/>
          </a:xfrm>
          <a:prstGeom prst="rect">
            <a:avLst/>
          </a:prstGeom>
          <a:noFill/>
        </p:spPr>
        <p:txBody>
          <a:bodyPr wrap="square" rtlCol="0">
            <a:spAutoFit/>
          </a:bodyPr>
          <a:lstStyle/>
          <a:p>
            <a:pPr algn="ctr"/>
            <a:r>
              <a:rPr lang="en-US" dirty="0"/>
              <a:t>N-Gram Analysis</a:t>
            </a:r>
          </a:p>
        </p:txBody>
      </p:sp>
      <p:sp>
        <p:nvSpPr>
          <p:cNvPr id="11" name="TextBox 10">
            <a:extLst>
              <a:ext uri="{FF2B5EF4-FFF2-40B4-BE49-F238E27FC236}">
                <a16:creationId xmlns:a16="http://schemas.microsoft.com/office/drawing/2014/main" id="{992F2CCA-5D71-4F77-CECA-1895C6F3BE37}"/>
              </a:ext>
            </a:extLst>
          </p:cNvPr>
          <p:cNvSpPr txBox="1"/>
          <p:nvPr/>
        </p:nvSpPr>
        <p:spPr>
          <a:xfrm>
            <a:off x="9114876" y="942969"/>
            <a:ext cx="3077124" cy="369332"/>
          </a:xfrm>
          <a:prstGeom prst="rect">
            <a:avLst/>
          </a:prstGeom>
          <a:noFill/>
        </p:spPr>
        <p:txBody>
          <a:bodyPr wrap="square" rtlCol="0">
            <a:spAutoFit/>
          </a:bodyPr>
          <a:lstStyle/>
          <a:p>
            <a:pPr algn="ctr"/>
            <a:r>
              <a:rPr lang="en-US" dirty="0"/>
              <a:t>Code to Analyze N-Grams</a:t>
            </a:r>
          </a:p>
        </p:txBody>
      </p:sp>
      <p:sp>
        <p:nvSpPr>
          <p:cNvPr id="13" name="TextBox 12">
            <a:extLst>
              <a:ext uri="{FF2B5EF4-FFF2-40B4-BE49-F238E27FC236}">
                <a16:creationId xmlns:a16="http://schemas.microsoft.com/office/drawing/2014/main" id="{6F325CB9-28AA-5CC4-89FA-47CFB229AF6E}"/>
              </a:ext>
            </a:extLst>
          </p:cNvPr>
          <p:cNvSpPr txBox="1"/>
          <p:nvPr/>
        </p:nvSpPr>
        <p:spPr>
          <a:xfrm>
            <a:off x="8958600" y="3071319"/>
            <a:ext cx="3233400" cy="369332"/>
          </a:xfrm>
          <a:prstGeom prst="rect">
            <a:avLst/>
          </a:prstGeom>
          <a:noFill/>
        </p:spPr>
        <p:txBody>
          <a:bodyPr wrap="square" rtlCol="0">
            <a:spAutoFit/>
          </a:bodyPr>
          <a:lstStyle/>
          <a:p>
            <a:pPr algn="ctr"/>
            <a:r>
              <a:rPr lang="en-US" dirty="0"/>
              <a:t>Interactive Visualization</a:t>
            </a:r>
          </a:p>
        </p:txBody>
      </p:sp>
      <p:pic>
        <p:nvPicPr>
          <p:cNvPr id="4" name="Picture 3">
            <a:extLst>
              <a:ext uri="{FF2B5EF4-FFF2-40B4-BE49-F238E27FC236}">
                <a16:creationId xmlns:a16="http://schemas.microsoft.com/office/drawing/2014/main" id="{E79D1E22-BEFB-6279-D6B8-140F5A0CD722}"/>
              </a:ext>
            </a:extLst>
          </p:cNvPr>
          <p:cNvPicPr>
            <a:picLocks noChangeAspect="1"/>
          </p:cNvPicPr>
          <p:nvPr/>
        </p:nvPicPr>
        <p:blipFill>
          <a:blip r:embed="rId4"/>
          <a:stretch>
            <a:fillRect/>
          </a:stretch>
        </p:blipFill>
        <p:spPr>
          <a:xfrm>
            <a:off x="5560516" y="889155"/>
            <a:ext cx="3398084" cy="4732788"/>
          </a:xfrm>
          <a:prstGeom prst="rect">
            <a:avLst/>
          </a:prstGeom>
        </p:spPr>
      </p:pic>
      <p:pic>
        <p:nvPicPr>
          <p:cNvPr id="14" name="Picture 13">
            <a:extLst>
              <a:ext uri="{FF2B5EF4-FFF2-40B4-BE49-F238E27FC236}">
                <a16:creationId xmlns:a16="http://schemas.microsoft.com/office/drawing/2014/main" id="{114DF971-5D45-D6B0-7BE4-F47E5A1726A1}"/>
              </a:ext>
            </a:extLst>
          </p:cNvPr>
          <p:cNvPicPr>
            <a:picLocks noChangeAspect="1"/>
          </p:cNvPicPr>
          <p:nvPr/>
        </p:nvPicPr>
        <p:blipFill>
          <a:blip r:embed="rId5"/>
          <a:stretch>
            <a:fillRect/>
          </a:stretch>
        </p:blipFill>
        <p:spPr>
          <a:xfrm>
            <a:off x="8105282" y="1373782"/>
            <a:ext cx="4038072" cy="1490865"/>
          </a:xfrm>
          <a:prstGeom prst="rect">
            <a:avLst/>
          </a:prstGeom>
        </p:spPr>
      </p:pic>
      <p:pic>
        <p:nvPicPr>
          <p:cNvPr id="16" name="Picture 15">
            <a:extLst>
              <a:ext uri="{FF2B5EF4-FFF2-40B4-BE49-F238E27FC236}">
                <a16:creationId xmlns:a16="http://schemas.microsoft.com/office/drawing/2014/main" id="{9DCC16D6-5E03-30AF-B06A-368FA2A2A0A5}"/>
              </a:ext>
            </a:extLst>
          </p:cNvPr>
          <p:cNvPicPr>
            <a:picLocks noChangeAspect="1"/>
          </p:cNvPicPr>
          <p:nvPr/>
        </p:nvPicPr>
        <p:blipFill>
          <a:blip r:embed="rId6"/>
          <a:stretch>
            <a:fillRect/>
          </a:stretch>
        </p:blipFill>
        <p:spPr>
          <a:xfrm>
            <a:off x="8466203" y="3514684"/>
            <a:ext cx="3570067" cy="3211066"/>
          </a:xfrm>
          <a:prstGeom prst="rect">
            <a:avLst/>
          </a:prstGeom>
          <a:ln>
            <a:solidFill>
              <a:schemeClr val="tx1"/>
            </a:solidFill>
          </a:ln>
        </p:spPr>
      </p:pic>
    </p:spTree>
    <p:extLst>
      <p:ext uri="{BB962C8B-B14F-4D97-AF65-F5344CB8AC3E}">
        <p14:creationId xmlns:p14="http://schemas.microsoft.com/office/powerpoint/2010/main" val="27227656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10E2-881E-AC69-A836-2482FC44461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EDA5E7B-8007-F44A-BD61-D2971DE32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21A9F3D-A8FD-951C-4380-92A310FBF4E5}"/>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DF3C9DCD-FF3B-31F6-51A4-2E7351CFFF0E}"/>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DD405163-58B1-88C7-36C6-E1AB5CE45BEF}"/>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44ED0045-C382-E382-E466-912D75D9A8F5}"/>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E0FDC17C-FEB0-9F12-FC11-61E2BF7C1935}"/>
              </a:ext>
            </a:extLst>
          </p:cNvPr>
          <p:cNvSpPr txBox="1"/>
          <p:nvPr/>
        </p:nvSpPr>
        <p:spPr>
          <a:xfrm>
            <a:off x="6096000" y="5240640"/>
            <a:ext cx="1800200" cy="646331"/>
          </a:xfrm>
          <a:prstGeom prst="rect">
            <a:avLst/>
          </a:prstGeom>
          <a:noFill/>
        </p:spPr>
        <p:txBody>
          <a:bodyPr wrap="square" rtlCol="0">
            <a:spAutoFit/>
          </a:bodyPr>
          <a:lstStyle/>
          <a:p>
            <a:pPr algn="ctr"/>
            <a:r>
              <a:rPr lang="en-US" dirty="0"/>
              <a:t>What Words Predict Category</a:t>
            </a:r>
          </a:p>
        </p:txBody>
      </p:sp>
      <p:sp>
        <p:nvSpPr>
          <p:cNvPr id="11" name="TextBox 10">
            <a:extLst>
              <a:ext uri="{FF2B5EF4-FFF2-40B4-BE49-F238E27FC236}">
                <a16:creationId xmlns:a16="http://schemas.microsoft.com/office/drawing/2014/main" id="{71214CAE-FD65-F050-915E-07ECAFC54D4C}"/>
              </a:ext>
            </a:extLst>
          </p:cNvPr>
          <p:cNvSpPr txBox="1"/>
          <p:nvPr/>
        </p:nvSpPr>
        <p:spPr>
          <a:xfrm>
            <a:off x="8249346" y="942969"/>
            <a:ext cx="3942654" cy="369332"/>
          </a:xfrm>
          <a:prstGeom prst="rect">
            <a:avLst/>
          </a:prstGeom>
          <a:noFill/>
        </p:spPr>
        <p:txBody>
          <a:bodyPr wrap="square" rtlCol="0">
            <a:spAutoFit/>
          </a:bodyPr>
          <a:lstStyle/>
          <a:p>
            <a:pPr algn="ctr"/>
            <a:r>
              <a:rPr lang="en-US" dirty="0"/>
              <a:t>Code to Analyze  Category Prediction</a:t>
            </a:r>
          </a:p>
        </p:txBody>
      </p:sp>
      <p:sp>
        <p:nvSpPr>
          <p:cNvPr id="13" name="TextBox 12">
            <a:extLst>
              <a:ext uri="{FF2B5EF4-FFF2-40B4-BE49-F238E27FC236}">
                <a16:creationId xmlns:a16="http://schemas.microsoft.com/office/drawing/2014/main" id="{0EA8C786-B016-A39A-9F2F-EADBE4C7EB62}"/>
              </a:ext>
            </a:extLst>
          </p:cNvPr>
          <p:cNvSpPr txBox="1"/>
          <p:nvPr/>
        </p:nvSpPr>
        <p:spPr>
          <a:xfrm>
            <a:off x="8540684" y="3376072"/>
            <a:ext cx="3233400" cy="369332"/>
          </a:xfrm>
          <a:prstGeom prst="rect">
            <a:avLst/>
          </a:prstGeom>
          <a:noFill/>
        </p:spPr>
        <p:txBody>
          <a:bodyPr wrap="square" rtlCol="0">
            <a:spAutoFit/>
          </a:bodyPr>
          <a:lstStyle/>
          <a:p>
            <a:pPr algn="ctr"/>
            <a:r>
              <a:rPr lang="en-US" dirty="0"/>
              <a:t>Interactive Visualization</a:t>
            </a:r>
          </a:p>
        </p:txBody>
      </p:sp>
      <p:pic>
        <p:nvPicPr>
          <p:cNvPr id="3" name="Picture 2">
            <a:extLst>
              <a:ext uri="{FF2B5EF4-FFF2-40B4-BE49-F238E27FC236}">
                <a16:creationId xmlns:a16="http://schemas.microsoft.com/office/drawing/2014/main" id="{A90D94AF-256C-7611-6456-6CC292393EB3}"/>
              </a:ext>
            </a:extLst>
          </p:cNvPr>
          <p:cNvPicPr>
            <a:picLocks noChangeAspect="1"/>
          </p:cNvPicPr>
          <p:nvPr/>
        </p:nvPicPr>
        <p:blipFill>
          <a:blip r:embed="rId4"/>
          <a:stretch>
            <a:fillRect/>
          </a:stretch>
        </p:blipFill>
        <p:spPr>
          <a:xfrm>
            <a:off x="5465181" y="979624"/>
            <a:ext cx="2784165" cy="3756050"/>
          </a:xfrm>
          <a:prstGeom prst="rect">
            <a:avLst/>
          </a:prstGeom>
        </p:spPr>
      </p:pic>
      <p:pic>
        <p:nvPicPr>
          <p:cNvPr id="8" name="Picture 7">
            <a:extLst>
              <a:ext uri="{FF2B5EF4-FFF2-40B4-BE49-F238E27FC236}">
                <a16:creationId xmlns:a16="http://schemas.microsoft.com/office/drawing/2014/main" id="{CEB6D224-4887-7755-04AC-58DA23917530}"/>
              </a:ext>
            </a:extLst>
          </p:cNvPr>
          <p:cNvPicPr>
            <a:picLocks noChangeAspect="1"/>
          </p:cNvPicPr>
          <p:nvPr/>
        </p:nvPicPr>
        <p:blipFill>
          <a:blip r:embed="rId5"/>
          <a:stretch>
            <a:fillRect/>
          </a:stretch>
        </p:blipFill>
        <p:spPr>
          <a:xfrm>
            <a:off x="7259394" y="1435906"/>
            <a:ext cx="4804315" cy="1809304"/>
          </a:xfrm>
          <a:prstGeom prst="rect">
            <a:avLst/>
          </a:prstGeom>
          <a:ln>
            <a:solidFill>
              <a:schemeClr val="bg1"/>
            </a:solidFill>
          </a:ln>
        </p:spPr>
      </p:pic>
      <p:pic>
        <p:nvPicPr>
          <p:cNvPr id="12" name="Picture 11">
            <a:extLst>
              <a:ext uri="{FF2B5EF4-FFF2-40B4-BE49-F238E27FC236}">
                <a16:creationId xmlns:a16="http://schemas.microsoft.com/office/drawing/2014/main" id="{C950E4C4-5EC0-83F3-8AEB-F8C32DEEC996}"/>
              </a:ext>
            </a:extLst>
          </p:cNvPr>
          <p:cNvPicPr>
            <a:picLocks noChangeAspect="1"/>
          </p:cNvPicPr>
          <p:nvPr/>
        </p:nvPicPr>
        <p:blipFill>
          <a:blip r:embed="rId6"/>
          <a:stretch>
            <a:fillRect/>
          </a:stretch>
        </p:blipFill>
        <p:spPr>
          <a:xfrm>
            <a:off x="7896200" y="3711661"/>
            <a:ext cx="3190058" cy="3128603"/>
          </a:xfrm>
          <a:prstGeom prst="rect">
            <a:avLst/>
          </a:prstGeom>
          <a:ln>
            <a:solidFill>
              <a:schemeClr val="tx1"/>
            </a:solidFill>
          </a:ln>
        </p:spPr>
      </p:pic>
    </p:spTree>
    <p:extLst>
      <p:ext uri="{BB962C8B-B14F-4D97-AF65-F5344CB8AC3E}">
        <p14:creationId xmlns:p14="http://schemas.microsoft.com/office/powerpoint/2010/main" val="255721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DF167-81B6-68F5-62E9-D44E8A49989D}"/>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76DD4AD-9A30-5768-DD64-959AC2CC65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47A4BD65-846B-589D-C170-6DAF2CFAADF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809988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9F822-F375-8D02-9CC5-9314E3C785F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59A28910-C080-1F8D-152C-ECA09F417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0C95A00E-DFCD-BEBD-1EA2-A783D37DA500}"/>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728DCA1-ADE5-80C7-2217-85E4C809AC4A}"/>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767F5BE8-D1CB-6307-C868-9BA2EB364704}"/>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BB6F357-9772-21CB-A1F2-7C7DF84C3744}"/>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A2BABC2C-2F6F-8504-4DCF-B1A215940B42}"/>
              </a:ext>
            </a:extLst>
          </p:cNvPr>
          <p:cNvSpPr txBox="1"/>
          <p:nvPr/>
        </p:nvSpPr>
        <p:spPr>
          <a:xfrm>
            <a:off x="6530143" y="6382990"/>
            <a:ext cx="4627978" cy="369332"/>
          </a:xfrm>
          <a:prstGeom prst="rect">
            <a:avLst/>
          </a:prstGeom>
          <a:noFill/>
        </p:spPr>
        <p:txBody>
          <a:bodyPr wrap="square" rtlCol="0">
            <a:spAutoFit/>
          </a:bodyPr>
          <a:lstStyle/>
          <a:p>
            <a:pPr algn="ctr"/>
            <a:r>
              <a:rPr lang="en-US" dirty="0"/>
              <a:t>Prompt about language choice and response</a:t>
            </a:r>
          </a:p>
        </p:txBody>
      </p:sp>
      <p:pic>
        <p:nvPicPr>
          <p:cNvPr id="4" name="Picture 3">
            <a:extLst>
              <a:ext uri="{FF2B5EF4-FFF2-40B4-BE49-F238E27FC236}">
                <a16:creationId xmlns:a16="http://schemas.microsoft.com/office/drawing/2014/main" id="{AE93DCFF-4B4D-E8AC-52EB-10C245B50AA3}"/>
              </a:ext>
            </a:extLst>
          </p:cNvPr>
          <p:cNvPicPr>
            <a:picLocks noChangeAspect="1"/>
          </p:cNvPicPr>
          <p:nvPr/>
        </p:nvPicPr>
        <p:blipFill>
          <a:blip r:embed="rId4"/>
          <a:stretch>
            <a:fillRect/>
          </a:stretch>
        </p:blipFill>
        <p:spPr>
          <a:xfrm>
            <a:off x="6530143" y="937890"/>
            <a:ext cx="4627977" cy="5391640"/>
          </a:xfrm>
          <a:prstGeom prst="rect">
            <a:avLst/>
          </a:prstGeom>
        </p:spPr>
      </p:pic>
    </p:spTree>
    <p:extLst>
      <p:ext uri="{BB962C8B-B14F-4D97-AF65-F5344CB8AC3E}">
        <p14:creationId xmlns:p14="http://schemas.microsoft.com/office/powerpoint/2010/main" val="10790356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1AE6-FE36-02D8-CBAB-84F9DB68432B}"/>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0CDBA067-FEED-708E-5B94-69FCA00DA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C7B0FBC3-A3A5-172A-9ABD-65B98FA389AA}"/>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ED529024-F0E7-A94F-358A-D4E138EE89F2}"/>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8EBEBC2-3EE3-D788-048B-48F0E2CE03E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92E26129-E572-374A-37C1-D959341891B3}"/>
              </a:ext>
            </a:extLst>
          </p:cNvPr>
          <p:cNvSpPr>
            <a:spLocks noGrp="1"/>
          </p:cNvSpPr>
          <p:nvPr>
            <p:ph idx="1"/>
          </p:nvPr>
        </p:nvSpPr>
        <p:spPr>
          <a:xfrm>
            <a:off x="263352" y="1156380"/>
            <a:ext cx="11521280" cy="5515367"/>
          </a:xfrm>
        </p:spPr>
        <p:txBody>
          <a:bodyPr>
            <a:normAutofit fontScale="925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Took all the RFI responses from 2021 (n=120)</a:t>
            </a:r>
          </a:p>
          <a:p>
            <a:pPr lvl="1"/>
            <a:r>
              <a:rPr lang="en-CA" sz="3200" dirty="0">
                <a:solidFill>
                  <a:schemeClr val="tx1">
                    <a:lumMod val="65000"/>
                    <a:lumOff val="35000"/>
                  </a:schemeClr>
                </a:solidFill>
              </a:rPr>
              <a:t>To get down to the 50-document limit for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a:p>
            <a:pPr lvl="2"/>
            <a:r>
              <a:rPr lang="en-CA" sz="2800" dirty="0">
                <a:solidFill>
                  <a:schemeClr val="tx1">
                    <a:lumMod val="65000"/>
                    <a:lumOff val="35000"/>
                  </a:schemeClr>
                </a:solidFill>
              </a:rPr>
              <a:t>Removed all submissions from individuals, anonymous, purposively selected submissions</a:t>
            </a:r>
          </a:p>
          <a:p>
            <a:pPr lvl="1"/>
            <a:r>
              <a:rPr lang="en-CA" sz="3200" dirty="0">
                <a:solidFill>
                  <a:schemeClr val="tx1">
                    <a:lumMod val="65000"/>
                    <a:lumOff val="35000"/>
                  </a:schemeClr>
                </a:solidFill>
              </a:rPr>
              <a:t>Uploaded final 50 documents to a project in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a:p>
            <a:pPr lvl="1"/>
            <a:r>
              <a:rPr lang="en-CA" sz="3200" dirty="0">
                <a:solidFill>
                  <a:schemeClr val="tx1">
                    <a:lumMod val="65000"/>
                    <a:lumOff val="35000"/>
                  </a:schemeClr>
                </a:solidFill>
              </a:rPr>
              <a:t>Began with an initial </a:t>
            </a:r>
            <a:r>
              <a:rPr lang="en-CA" sz="3200" b="1" u="sng" dirty="0">
                <a:solidFill>
                  <a:schemeClr val="tx1">
                    <a:lumMod val="65000"/>
                    <a:lumOff val="35000"/>
                  </a:schemeClr>
                </a:solidFill>
              </a:rPr>
              <a:t>Audio Overview</a:t>
            </a:r>
            <a:r>
              <a:rPr lang="en-CA" sz="3200" dirty="0">
                <a:solidFill>
                  <a:schemeClr val="tx1">
                    <a:lumMod val="65000"/>
                    <a:lumOff val="35000"/>
                  </a:schemeClr>
                </a:solidFill>
              </a:rPr>
              <a:t>, using all defaults. Created a 17 minute two-person overview with multiple sections.</a:t>
            </a:r>
          </a:p>
          <a:p>
            <a:pPr lvl="1"/>
            <a:r>
              <a:rPr lang="en-CA" sz="3200" dirty="0">
                <a:solidFill>
                  <a:schemeClr val="tx1">
                    <a:lumMod val="65000"/>
                    <a:lumOff val="35000"/>
                  </a:schemeClr>
                </a:solidFill>
              </a:rPr>
              <a:t>Then, used Interactive Mode to correct the AI-generated focus (from “stack of papers” to responses to the NIST RFI on AI RMF</a:t>
            </a:r>
          </a:p>
          <a:p>
            <a:pPr lvl="1"/>
            <a:r>
              <a:rPr lang="en-CA" sz="3200" dirty="0">
                <a:solidFill>
                  <a:schemeClr val="tx1">
                    <a:lumMod val="65000"/>
                    <a:lumOff val="35000"/>
                  </a:schemeClr>
                </a:solidFill>
              </a:rPr>
              <a:t>Then, created: </a:t>
            </a:r>
            <a:r>
              <a:rPr lang="en-CA" sz="3200" b="1" u="sng" dirty="0">
                <a:solidFill>
                  <a:schemeClr val="tx1">
                    <a:lumMod val="65000"/>
                    <a:lumOff val="35000"/>
                  </a:schemeClr>
                </a:solidFill>
              </a:rPr>
              <a:t>Briefing Note</a:t>
            </a:r>
            <a:r>
              <a:rPr lang="en-CA" sz="3200" dirty="0">
                <a:solidFill>
                  <a:schemeClr val="tx1">
                    <a:lumMod val="65000"/>
                    <a:lumOff val="35000"/>
                  </a:schemeClr>
                </a:solidFill>
              </a:rPr>
              <a:t>, </a:t>
            </a:r>
            <a:r>
              <a:rPr lang="en-CA" sz="3200" b="1" u="sng" dirty="0">
                <a:solidFill>
                  <a:schemeClr val="tx1">
                    <a:lumMod val="65000"/>
                    <a:lumOff val="35000"/>
                  </a:schemeClr>
                </a:solidFill>
              </a:rPr>
              <a:t>Study Guide</a:t>
            </a:r>
            <a:r>
              <a:rPr lang="en-CA" sz="3200" dirty="0">
                <a:solidFill>
                  <a:schemeClr val="tx1">
                    <a:lumMod val="65000"/>
                    <a:lumOff val="35000"/>
                  </a:schemeClr>
                </a:solidFill>
              </a:rPr>
              <a:t>, </a:t>
            </a:r>
            <a:r>
              <a:rPr lang="en-CA" sz="3200" b="1" u="sng" dirty="0">
                <a:solidFill>
                  <a:schemeClr val="tx1">
                    <a:lumMod val="65000"/>
                    <a:lumOff val="35000"/>
                  </a:schemeClr>
                </a:solidFill>
              </a:rPr>
              <a:t>FAQ</a:t>
            </a:r>
            <a:r>
              <a:rPr lang="en-CA" sz="3200" dirty="0">
                <a:solidFill>
                  <a:schemeClr val="tx1">
                    <a:lumMod val="65000"/>
                    <a:lumOff val="35000"/>
                  </a:schemeClr>
                </a:solidFill>
              </a:rPr>
              <a:t>, </a:t>
            </a:r>
            <a:r>
              <a:rPr lang="en-CA" sz="3200" b="1" u="sng" dirty="0">
                <a:solidFill>
                  <a:schemeClr val="tx1">
                    <a:lumMod val="65000"/>
                    <a:lumOff val="35000"/>
                  </a:schemeClr>
                </a:solidFill>
              </a:rPr>
              <a:t>Timeline</a:t>
            </a:r>
          </a:p>
          <a:p>
            <a:pPr lvl="1"/>
            <a:r>
              <a:rPr lang="en-CA" sz="3200" dirty="0">
                <a:solidFill>
                  <a:schemeClr val="tx1">
                    <a:lumMod val="65000"/>
                    <a:lumOff val="35000"/>
                  </a:schemeClr>
                </a:solidFill>
              </a:rPr>
              <a:t>Finally, I started asking various research questions starting with initial inductive questions and moving to more detailed deductive questions.</a:t>
            </a:r>
          </a:p>
        </p:txBody>
      </p:sp>
    </p:spTree>
    <p:extLst>
      <p:ext uri="{BB962C8B-B14F-4D97-AF65-F5344CB8AC3E}">
        <p14:creationId xmlns:p14="http://schemas.microsoft.com/office/powerpoint/2010/main" val="2776844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F3515-481C-B7ED-B91A-9638F6C4CDB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E9B06595-A47A-ECEF-6D2C-3F64C8FA0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1C21E46-825F-5CDD-DAB2-2CE0E478AD00}"/>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FA0BCDD2-50DC-E93C-D202-70F1FB703861}"/>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-Methods</a:t>
            </a:r>
          </a:p>
        </p:txBody>
      </p:sp>
      <p:sp>
        <p:nvSpPr>
          <p:cNvPr id="2" name="TextBox 1">
            <a:extLst>
              <a:ext uri="{FF2B5EF4-FFF2-40B4-BE49-F238E27FC236}">
                <a16:creationId xmlns:a16="http://schemas.microsoft.com/office/drawing/2014/main" id="{F4F8B5BA-A1D8-9A63-483E-855DAB6CCB23}"/>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5291B29-3B2F-4C9B-FB3D-77D8D07C87CD}"/>
              </a:ext>
            </a:extLst>
          </p:cNvPr>
          <p:cNvPicPr>
            <a:picLocks noChangeAspect="1"/>
          </p:cNvPicPr>
          <p:nvPr/>
        </p:nvPicPr>
        <p:blipFill>
          <a:blip r:embed="rId4"/>
          <a:stretch>
            <a:fillRect/>
          </a:stretch>
        </p:blipFill>
        <p:spPr>
          <a:xfrm>
            <a:off x="3496933" y="1222145"/>
            <a:ext cx="8547002" cy="5383836"/>
          </a:xfrm>
          <a:prstGeom prst="rect">
            <a:avLst/>
          </a:prstGeom>
        </p:spPr>
      </p:pic>
      <p:sp>
        <p:nvSpPr>
          <p:cNvPr id="10" name="Content Placeholder 2">
            <a:extLst>
              <a:ext uri="{FF2B5EF4-FFF2-40B4-BE49-F238E27FC236}">
                <a16:creationId xmlns:a16="http://schemas.microsoft.com/office/drawing/2014/main" id="{6953542D-FDC3-8F8E-3555-345D84A01D9B}"/>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Tree>
    <p:extLst>
      <p:ext uri="{BB962C8B-B14F-4D97-AF65-F5344CB8AC3E}">
        <p14:creationId xmlns:p14="http://schemas.microsoft.com/office/powerpoint/2010/main" val="2397667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5D6D1-B8A6-4626-635B-4560FEFDCCEE}"/>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0BB361E-0E54-57AC-7D22-9E4057283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6B30F4B-34E4-1A20-678D-2E54F75DBEEB}"/>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C89FB6F-DE62-BAF3-DB10-AD54A0C6263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E539B8C9-F344-8E0D-B7CC-39560FDC7A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07B5E575-FEAD-9792-65E2-D69C2451F2DD}"/>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pic>
        <p:nvPicPr>
          <p:cNvPr id="3" name="Picture 2">
            <a:extLst>
              <a:ext uri="{FF2B5EF4-FFF2-40B4-BE49-F238E27FC236}">
                <a16:creationId xmlns:a16="http://schemas.microsoft.com/office/drawing/2014/main" id="{9F507E11-A712-2CB6-A02A-C61F2F432A17}"/>
              </a:ext>
            </a:extLst>
          </p:cNvPr>
          <p:cNvPicPr>
            <a:picLocks noChangeAspect="1"/>
          </p:cNvPicPr>
          <p:nvPr/>
        </p:nvPicPr>
        <p:blipFill>
          <a:blip r:embed="rId4"/>
          <a:stretch>
            <a:fillRect/>
          </a:stretch>
        </p:blipFill>
        <p:spPr>
          <a:xfrm>
            <a:off x="3764430" y="937785"/>
            <a:ext cx="3496934" cy="3181524"/>
          </a:xfrm>
          <a:prstGeom prst="rect">
            <a:avLst/>
          </a:prstGeom>
        </p:spPr>
      </p:pic>
      <p:pic>
        <p:nvPicPr>
          <p:cNvPr id="4" name="Picture 3">
            <a:extLst>
              <a:ext uri="{FF2B5EF4-FFF2-40B4-BE49-F238E27FC236}">
                <a16:creationId xmlns:a16="http://schemas.microsoft.com/office/drawing/2014/main" id="{39B392B9-3247-4E0A-36EA-4EC8B53A058D}"/>
              </a:ext>
            </a:extLst>
          </p:cNvPr>
          <p:cNvPicPr>
            <a:picLocks noChangeAspect="1"/>
          </p:cNvPicPr>
          <p:nvPr/>
        </p:nvPicPr>
        <p:blipFill>
          <a:blip r:embed="rId5"/>
          <a:stretch>
            <a:fillRect/>
          </a:stretch>
        </p:blipFill>
        <p:spPr>
          <a:xfrm>
            <a:off x="6729624" y="1556792"/>
            <a:ext cx="3496933" cy="3322783"/>
          </a:xfrm>
          <a:prstGeom prst="rect">
            <a:avLst/>
          </a:prstGeom>
        </p:spPr>
      </p:pic>
      <p:pic>
        <p:nvPicPr>
          <p:cNvPr id="5" name="Picture 4">
            <a:extLst>
              <a:ext uri="{FF2B5EF4-FFF2-40B4-BE49-F238E27FC236}">
                <a16:creationId xmlns:a16="http://schemas.microsoft.com/office/drawing/2014/main" id="{4D35C436-FF39-C4A0-DCE4-84ADDB58CCB7}"/>
              </a:ext>
            </a:extLst>
          </p:cNvPr>
          <p:cNvPicPr>
            <a:picLocks noChangeAspect="1"/>
          </p:cNvPicPr>
          <p:nvPr/>
        </p:nvPicPr>
        <p:blipFill>
          <a:blip r:embed="rId6"/>
          <a:stretch>
            <a:fillRect/>
          </a:stretch>
        </p:blipFill>
        <p:spPr>
          <a:xfrm>
            <a:off x="9417300" y="2924944"/>
            <a:ext cx="2557016" cy="3209728"/>
          </a:xfrm>
          <a:prstGeom prst="rect">
            <a:avLst/>
          </a:prstGeom>
        </p:spPr>
      </p:pic>
      <p:sp>
        <p:nvSpPr>
          <p:cNvPr id="11" name="TextBox 10">
            <a:extLst>
              <a:ext uri="{FF2B5EF4-FFF2-40B4-BE49-F238E27FC236}">
                <a16:creationId xmlns:a16="http://schemas.microsoft.com/office/drawing/2014/main" id="{BB4BBEDC-B05F-D154-A812-C2A87BFCAAFD}"/>
              </a:ext>
            </a:extLst>
          </p:cNvPr>
          <p:cNvSpPr txBox="1"/>
          <p:nvPr/>
        </p:nvSpPr>
        <p:spPr>
          <a:xfrm>
            <a:off x="3662178" y="4215252"/>
            <a:ext cx="1800200" cy="369332"/>
          </a:xfrm>
          <a:prstGeom prst="rect">
            <a:avLst/>
          </a:prstGeom>
          <a:noFill/>
        </p:spPr>
        <p:txBody>
          <a:bodyPr wrap="square" rtlCol="0">
            <a:spAutoFit/>
          </a:bodyPr>
          <a:lstStyle/>
          <a:p>
            <a:pPr algn="ctr"/>
            <a:r>
              <a:rPr lang="en-US" dirty="0"/>
              <a:t>Frequent Words</a:t>
            </a:r>
          </a:p>
        </p:txBody>
      </p:sp>
      <p:sp>
        <p:nvSpPr>
          <p:cNvPr id="12" name="TextBox 11">
            <a:extLst>
              <a:ext uri="{FF2B5EF4-FFF2-40B4-BE49-F238E27FC236}">
                <a16:creationId xmlns:a16="http://schemas.microsoft.com/office/drawing/2014/main" id="{AD412D8D-24A7-2F3B-6260-C376BED03361}"/>
              </a:ext>
            </a:extLst>
          </p:cNvPr>
          <p:cNvSpPr txBox="1"/>
          <p:nvPr/>
        </p:nvSpPr>
        <p:spPr>
          <a:xfrm>
            <a:off x="7089534" y="4953125"/>
            <a:ext cx="1800200" cy="369332"/>
          </a:xfrm>
          <a:prstGeom prst="rect">
            <a:avLst/>
          </a:prstGeom>
          <a:noFill/>
        </p:spPr>
        <p:txBody>
          <a:bodyPr wrap="square" rtlCol="0">
            <a:spAutoFit/>
          </a:bodyPr>
          <a:lstStyle/>
          <a:p>
            <a:pPr algn="ctr"/>
            <a:r>
              <a:rPr lang="en-US" dirty="0"/>
              <a:t>Frequent Phrases</a:t>
            </a:r>
          </a:p>
        </p:txBody>
      </p:sp>
      <p:sp>
        <p:nvSpPr>
          <p:cNvPr id="13" name="TextBox 12">
            <a:extLst>
              <a:ext uri="{FF2B5EF4-FFF2-40B4-BE49-F238E27FC236}">
                <a16:creationId xmlns:a16="http://schemas.microsoft.com/office/drawing/2014/main" id="{6883C72F-E80B-B7F9-3AA8-A87351931F01}"/>
              </a:ext>
            </a:extLst>
          </p:cNvPr>
          <p:cNvSpPr txBox="1"/>
          <p:nvPr/>
        </p:nvSpPr>
        <p:spPr>
          <a:xfrm>
            <a:off x="9647867" y="6146005"/>
            <a:ext cx="2066805" cy="646331"/>
          </a:xfrm>
          <a:prstGeom prst="rect">
            <a:avLst/>
          </a:prstGeom>
          <a:noFill/>
        </p:spPr>
        <p:txBody>
          <a:bodyPr wrap="square" rtlCol="0">
            <a:spAutoFit/>
          </a:bodyPr>
          <a:lstStyle/>
          <a:p>
            <a:pPr algn="ctr"/>
            <a:r>
              <a:rPr lang="en-US" dirty="0"/>
              <a:t>Top 10 Topics (LDA Approximation)</a:t>
            </a:r>
          </a:p>
        </p:txBody>
      </p:sp>
    </p:spTree>
    <p:extLst>
      <p:ext uri="{BB962C8B-B14F-4D97-AF65-F5344CB8AC3E}">
        <p14:creationId xmlns:p14="http://schemas.microsoft.com/office/powerpoint/2010/main" val="2456696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5D8B3-3B2E-B611-F35B-5FBE882560FC}"/>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A63FBB1-A457-3B87-01F0-473E26AEF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3B9DDE9-E2CE-4472-7BAE-26A41A058F27}"/>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4837112C-66DC-9541-4153-265DA73D774D}"/>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9A694D35-27B9-5D33-994E-6AD8F04F98C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C5D87A9D-B85B-05F1-18DC-A0D3B9517340}"/>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586C7BE-6763-08C9-718F-6592013C4F8D}"/>
              </a:ext>
            </a:extLst>
          </p:cNvPr>
          <p:cNvSpPr txBox="1"/>
          <p:nvPr/>
        </p:nvSpPr>
        <p:spPr>
          <a:xfrm>
            <a:off x="3662178" y="4215252"/>
            <a:ext cx="2217798" cy="646331"/>
          </a:xfrm>
          <a:prstGeom prst="rect">
            <a:avLst/>
          </a:prstGeom>
          <a:noFill/>
        </p:spPr>
        <p:txBody>
          <a:bodyPr wrap="square" rtlCol="0">
            <a:spAutoFit/>
          </a:bodyPr>
          <a:lstStyle/>
          <a:p>
            <a:pPr algn="ctr"/>
            <a:r>
              <a:rPr lang="en-US" dirty="0"/>
              <a:t>Named Entities: </a:t>
            </a:r>
          </a:p>
          <a:p>
            <a:pPr algn="ctr"/>
            <a:r>
              <a:rPr lang="en-US" dirty="0"/>
              <a:t>Organizations</a:t>
            </a:r>
          </a:p>
        </p:txBody>
      </p:sp>
      <p:sp>
        <p:nvSpPr>
          <p:cNvPr id="12" name="TextBox 11">
            <a:extLst>
              <a:ext uri="{FF2B5EF4-FFF2-40B4-BE49-F238E27FC236}">
                <a16:creationId xmlns:a16="http://schemas.microsoft.com/office/drawing/2014/main" id="{42E9D01D-955D-1288-AFF9-49BDE6113B63}"/>
              </a:ext>
            </a:extLst>
          </p:cNvPr>
          <p:cNvSpPr txBox="1"/>
          <p:nvPr/>
        </p:nvSpPr>
        <p:spPr>
          <a:xfrm>
            <a:off x="6172493" y="5678643"/>
            <a:ext cx="2553566" cy="646331"/>
          </a:xfrm>
          <a:prstGeom prst="rect">
            <a:avLst/>
          </a:prstGeom>
          <a:noFill/>
        </p:spPr>
        <p:txBody>
          <a:bodyPr wrap="square" rtlCol="0">
            <a:spAutoFit/>
          </a:bodyPr>
          <a:lstStyle/>
          <a:p>
            <a:pPr algn="ctr"/>
            <a:r>
              <a:rPr lang="en-US" dirty="0"/>
              <a:t>Named Entities: </a:t>
            </a:r>
            <a:br>
              <a:rPr lang="en-US" dirty="0"/>
            </a:br>
            <a:r>
              <a:rPr lang="en-US" dirty="0"/>
              <a:t>People</a:t>
            </a:r>
          </a:p>
        </p:txBody>
      </p:sp>
      <p:sp>
        <p:nvSpPr>
          <p:cNvPr id="13" name="TextBox 12">
            <a:extLst>
              <a:ext uri="{FF2B5EF4-FFF2-40B4-BE49-F238E27FC236}">
                <a16:creationId xmlns:a16="http://schemas.microsoft.com/office/drawing/2014/main" id="{4CB685DE-5077-8D40-F81D-2EF2B92F3874}"/>
              </a:ext>
            </a:extLst>
          </p:cNvPr>
          <p:cNvSpPr txBox="1"/>
          <p:nvPr/>
        </p:nvSpPr>
        <p:spPr>
          <a:xfrm>
            <a:off x="8126571" y="6211669"/>
            <a:ext cx="4054301" cy="646331"/>
          </a:xfrm>
          <a:prstGeom prst="rect">
            <a:avLst/>
          </a:prstGeom>
          <a:noFill/>
        </p:spPr>
        <p:txBody>
          <a:bodyPr wrap="square" rtlCol="0">
            <a:spAutoFit/>
          </a:bodyPr>
          <a:lstStyle/>
          <a:p>
            <a:pPr algn="ctr"/>
            <a:r>
              <a:rPr lang="en-US" dirty="0"/>
              <a:t>Named Entities: </a:t>
            </a:r>
          </a:p>
          <a:p>
            <a:pPr algn="ctr"/>
            <a:r>
              <a:rPr lang="en-US" dirty="0"/>
              <a:t>Standards and Frameworks</a:t>
            </a:r>
          </a:p>
        </p:txBody>
      </p:sp>
      <p:pic>
        <p:nvPicPr>
          <p:cNvPr id="8" name="Picture 7">
            <a:extLst>
              <a:ext uri="{FF2B5EF4-FFF2-40B4-BE49-F238E27FC236}">
                <a16:creationId xmlns:a16="http://schemas.microsoft.com/office/drawing/2014/main" id="{4FCF6CE1-E788-A854-4790-8D53006F2735}"/>
              </a:ext>
            </a:extLst>
          </p:cNvPr>
          <p:cNvPicPr>
            <a:picLocks noChangeAspect="1"/>
          </p:cNvPicPr>
          <p:nvPr/>
        </p:nvPicPr>
        <p:blipFill>
          <a:blip r:embed="rId4"/>
          <a:stretch>
            <a:fillRect/>
          </a:stretch>
        </p:blipFill>
        <p:spPr>
          <a:xfrm>
            <a:off x="3547930" y="930938"/>
            <a:ext cx="3449958" cy="3293451"/>
          </a:xfrm>
          <a:prstGeom prst="rect">
            <a:avLst/>
          </a:prstGeom>
        </p:spPr>
      </p:pic>
      <p:pic>
        <p:nvPicPr>
          <p:cNvPr id="14" name="Picture 13">
            <a:extLst>
              <a:ext uri="{FF2B5EF4-FFF2-40B4-BE49-F238E27FC236}">
                <a16:creationId xmlns:a16="http://schemas.microsoft.com/office/drawing/2014/main" id="{3346BD0F-9235-D364-DFC9-93FA8F2B8901}"/>
              </a:ext>
            </a:extLst>
          </p:cNvPr>
          <p:cNvPicPr>
            <a:picLocks noChangeAspect="1"/>
          </p:cNvPicPr>
          <p:nvPr/>
        </p:nvPicPr>
        <p:blipFill>
          <a:blip r:embed="rId5"/>
          <a:stretch>
            <a:fillRect/>
          </a:stretch>
        </p:blipFill>
        <p:spPr>
          <a:xfrm>
            <a:off x="5800864" y="2515429"/>
            <a:ext cx="3367629" cy="3076518"/>
          </a:xfrm>
          <a:prstGeom prst="rect">
            <a:avLst/>
          </a:prstGeom>
        </p:spPr>
      </p:pic>
      <p:pic>
        <p:nvPicPr>
          <p:cNvPr id="15" name="Picture 14">
            <a:extLst>
              <a:ext uri="{FF2B5EF4-FFF2-40B4-BE49-F238E27FC236}">
                <a16:creationId xmlns:a16="http://schemas.microsoft.com/office/drawing/2014/main" id="{23AB3205-4E08-A6BF-D0E7-0B7C0ED8CCD2}"/>
              </a:ext>
            </a:extLst>
          </p:cNvPr>
          <p:cNvPicPr>
            <a:picLocks noChangeAspect="1"/>
          </p:cNvPicPr>
          <p:nvPr/>
        </p:nvPicPr>
        <p:blipFill>
          <a:blip r:embed="rId6"/>
          <a:stretch>
            <a:fillRect/>
          </a:stretch>
        </p:blipFill>
        <p:spPr>
          <a:xfrm>
            <a:off x="8476425" y="3212976"/>
            <a:ext cx="3496933" cy="3051109"/>
          </a:xfrm>
          <a:prstGeom prst="rect">
            <a:avLst/>
          </a:prstGeom>
        </p:spPr>
      </p:pic>
    </p:spTree>
    <p:extLst>
      <p:ext uri="{BB962C8B-B14F-4D97-AF65-F5344CB8AC3E}">
        <p14:creationId xmlns:p14="http://schemas.microsoft.com/office/powerpoint/2010/main" val="26100779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68DBC-66FA-A82C-CDE0-9F74D501AF99}"/>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4E360C-2ED6-C844-3D41-6AF648DBA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BD47BDC-2A04-961D-5031-B5293762306F}"/>
              </a:ext>
            </a:extLst>
          </p:cNvPr>
          <p:cNvPicPr>
            <a:picLocks noChangeAspect="1"/>
          </p:cNvPicPr>
          <p:nvPr/>
        </p:nvPicPr>
        <p:blipFill>
          <a:blip r:embed="rId3"/>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59324853-9D4B-A8C6-B4FF-CEEE240B37C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D94BAE5C-8718-BEC4-446D-9F3B75FE458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3D78FE6-8A1C-897C-3348-DA24BF9B5E07}"/>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1476BB9-17D5-8CBA-8115-BDD38E5BF7BC}"/>
              </a:ext>
            </a:extLst>
          </p:cNvPr>
          <p:cNvSpPr txBox="1"/>
          <p:nvPr/>
        </p:nvSpPr>
        <p:spPr>
          <a:xfrm>
            <a:off x="3361838" y="4455502"/>
            <a:ext cx="2266638" cy="923330"/>
          </a:xfrm>
          <a:prstGeom prst="rect">
            <a:avLst/>
          </a:prstGeom>
          <a:noFill/>
        </p:spPr>
        <p:txBody>
          <a:bodyPr wrap="square" rtlCol="0">
            <a:spAutoFit/>
          </a:bodyPr>
          <a:lstStyle/>
          <a:p>
            <a:pPr algn="ctr"/>
            <a:r>
              <a:rPr lang="en-US" dirty="0"/>
              <a:t>Recommendations for Implementing the AI RMF</a:t>
            </a:r>
          </a:p>
        </p:txBody>
      </p:sp>
      <p:pic>
        <p:nvPicPr>
          <p:cNvPr id="3" name="Picture 2">
            <a:extLst>
              <a:ext uri="{FF2B5EF4-FFF2-40B4-BE49-F238E27FC236}">
                <a16:creationId xmlns:a16="http://schemas.microsoft.com/office/drawing/2014/main" id="{9B651BA6-4397-BDCD-81DF-0CDE160A4D72}"/>
              </a:ext>
            </a:extLst>
          </p:cNvPr>
          <p:cNvPicPr>
            <a:picLocks noChangeAspect="1"/>
          </p:cNvPicPr>
          <p:nvPr/>
        </p:nvPicPr>
        <p:blipFill>
          <a:blip r:embed="rId4"/>
          <a:stretch>
            <a:fillRect/>
          </a:stretch>
        </p:blipFill>
        <p:spPr>
          <a:xfrm>
            <a:off x="3496932" y="935615"/>
            <a:ext cx="3755353" cy="3508978"/>
          </a:xfrm>
          <a:prstGeom prst="rect">
            <a:avLst/>
          </a:prstGeom>
        </p:spPr>
      </p:pic>
      <p:pic>
        <p:nvPicPr>
          <p:cNvPr id="5" name="Picture 4">
            <a:extLst>
              <a:ext uri="{FF2B5EF4-FFF2-40B4-BE49-F238E27FC236}">
                <a16:creationId xmlns:a16="http://schemas.microsoft.com/office/drawing/2014/main" id="{49F50E24-4C85-45E6-5F32-E7501C1E6A23}"/>
              </a:ext>
            </a:extLst>
          </p:cNvPr>
          <p:cNvPicPr>
            <a:picLocks noChangeAspect="1"/>
          </p:cNvPicPr>
          <p:nvPr/>
        </p:nvPicPr>
        <p:blipFill>
          <a:blip r:embed="rId5"/>
          <a:stretch>
            <a:fillRect/>
          </a:stretch>
        </p:blipFill>
        <p:spPr>
          <a:xfrm>
            <a:off x="5628476" y="1835088"/>
            <a:ext cx="3037969" cy="3187824"/>
          </a:xfrm>
          <a:prstGeom prst="rect">
            <a:avLst/>
          </a:prstGeom>
        </p:spPr>
      </p:pic>
      <p:sp>
        <p:nvSpPr>
          <p:cNvPr id="16" name="TextBox 15">
            <a:extLst>
              <a:ext uri="{FF2B5EF4-FFF2-40B4-BE49-F238E27FC236}">
                <a16:creationId xmlns:a16="http://schemas.microsoft.com/office/drawing/2014/main" id="{7FD905A5-75B1-5E09-3B8C-2AF37C6E2845}"/>
              </a:ext>
            </a:extLst>
          </p:cNvPr>
          <p:cNvSpPr txBox="1"/>
          <p:nvPr/>
        </p:nvSpPr>
        <p:spPr>
          <a:xfrm>
            <a:off x="5628476" y="5175113"/>
            <a:ext cx="2537130" cy="646331"/>
          </a:xfrm>
          <a:prstGeom prst="rect">
            <a:avLst/>
          </a:prstGeom>
          <a:noFill/>
        </p:spPr>
        <p:txBody>
          <a:bodyPr wrap="square" rtlCol="0">
            <a:spAutoFit/>
          </a:bodyPr>
          <a:lstStyle/>
          <a:p>
            <a:pPr algn="ctr"/>
            <a:r>
              <a:rPr lang="en-US" dirty="0"/>
              <a:t>Categorization of Entities Submitting to the AI RMF</a:t>
            </a:r>
          </a:p>
        </p:txBody>
      </p:sp>
      <p:pic>
        <p:nvPicPr>
          <p:cNvPr id="17" name="Picture 16">
            <a:extLst>
              <a:ext uri="{FF2B5EF4-FFF2-40B4-BE49-F238E27FC236}">
                <a16:creationId xmlns:a16="http://schemas.microsoft.com/office/drawing/2014/main" id="{3B8C905C-ACFC-9A5D-76B5-DC971CBE9B6B}"/>
              </a:ext>
            </a:extLst>
          </p:cNvPr>
          <p:cNvPicPr>
            <a:picLocks noChangeAspect="1"/>
          </p:cNvPicPr>
          <p:nvPr/>
        </p:nvPicPr>
        <p:blipFill>
          <a:blip r:embed="rId6"/>
          <a:stretch>
            <a:fillRect/>
          </a:stretch>
        </p:blipFill>
        <p:spPr>
          <a:xfrm>
            <a:off x="8141932" y="2460960"/>
            <a:ext cx="3807033" cy="3782938"/>
          </a:xfrm>
          <a:prstGeom prst="rect">
            <a:avLst/>
          </a:prstGeom>
        </p:spPr>
      </p:pic>
      <p:sp>
        <p:nvSpPr>
          <p:cNvPr id="18" name="TextBox 17">
            <a:extLst>
              <a:ext uri="{FF2B5EF4-FFF2-40B4-BE49-F238E27FC236}">
                <a16:creationId xmlns:a16="http://schemas.microsoft.com/office/drawing/2014/main" id="{C522F929-5300-82AA-4F22-93A83220BAAA}"/>
              </a:ext>
            </a:extLst>
          </p:cNvPr>
          <p:cNvSpPr txBox="1"/>
          <p:nvPr/>
        </p:nvSpPr>
        <p:spPr>
          <a:xfrm>
            <a:off x="8165605" y="6199053"/>
            <a:ext cx="3783359" cy="646331"/>
          </a:xfrm>
          <a:prstGeom prst="rect">
            <a:avLst/>
          </a:prstGeom>
          <a:noFill/>
        </p:spPr>
        <p:txBody>
          <a:bodyPr wrap="square" rtlCol="0">
            <a:spAutoFit/>
          </a:bodyPr>
          <a:lstStyle/>
          <a:p>
            <a:pPr algn="ctr"/>
            <a:r>
              <a:rPr lang="en-US" dirty="0"/>
              <a:t>Similarities and Differences in </a:t>
            </a:r>
          </a:p>
          <a:p>
            <a:pPr algn="ctr"/>
            <a:r>
              <a:rPr lang="en-US" dirty="0"/>
              <a:t>Submissions by Category</a:t>
            </a:r>
          </a:p>
        </p:txBody>
      </p:sp>
    </p:spTree>
    <p:extLst>
      <p:ext uri="{BB962C8B-B14F-4D97-AF65-F5344CB8AC3E}">
        <p14:creationId xmlns:p14="http://schemas.microsoft.com/office/powerpoint/2010/main" val="3522552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C1B6-C419-77E9-7FD5-08A6C96188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B758BE-1E35-8999-E6E1-44627702996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7902A677-536D-F2A9-A08E-0CAEE528884A}"/>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370C528D-1D7B-189F-4ADD-D22A550F45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35331F61-278A-8774-E4C0-943AFF149A4A}"/>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17ADBF1C-1885-C1A2-F8B0-A446B439A71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BA44517C-8D5C-FFB1-41AB-CD78EDE020D8}"/>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7A83D90-830D-1EA9-CBD7-2FABB54CE18E}"/>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257131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7692D-1842-0A90-4214-443833F0DC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266CA2-7897-AE12-9483-AD47882D694E}"/>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6DE546F5-0012-E951-9F0B-355B3D221B72}"/>
              </a:ext>
            </a:extLst>
          </p:cNvPr>
          <p:cNvSpPr txBox="1"/>
          <p:nvPr/>
        </p:nvSpPr>
        <p:spPr>
          <a:xfrm>
            <a:off x="-24680" y="2529478"/>
            <a:ext cx="12192000" cy="923330"/>
          </a:xfrm>
          <a:prstGeom prst="rect">
            <a:avLst/>
          </a:prstGeom>
          <a:noFill/>
        </p:spPr>
        <p:txBody>
          <a:bodyPr wrap="square" rtlCol="0">
            <a:spAutoFit/>
          </a:bodyPr>
          <a:lstStyle/>
          <a:p>
            <a:pPr algn="ctr"/>
            <a:r>
              <a:rPr lang="en-CA" sz="5400" b="1" dirty="0">
                <a:solidFill>
                  <a:schemeClr val="bg1"/>
                </a:solidFill>
                <a:highlight>
                  <a:srgbClr val="3E6CA4"/>
                </a:highlight>
              </a:rPr>
              <a:t> Wrap-Up, Discussion, and Next Steps </a:t>
            </a:r>
            <a:r>
              <a:rPr lang="en-CA" sz="100" b="1" dirty="0">
                <a:solidFill>
                  <a:schemeClr val="bg1"/>
                </a:solidFill>
                <a:highlight>
                  <a:srgbClr val="3E6CA4"/>
                </a:highlight>
              </a:rPr>
              <a:t>.</a:t>
            </a:r>
            <a:r>
              <a:rPr lang="en-CA" sz="54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A4DD2CF7-D1B6-56FC-AFA2-C9CBD5D1F9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A3C03486-1DFF-A1C1-0E7B-69398D3B4810}"/>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D873903-029B-DE92-D17E-F2A124B08E9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2694633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5614" y="3418049"/>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36706" y="2391846"/>
            <a:ext cx="9928908" cy="4493538"/>
          </a:xfrm>
          <a:prstGeom prst="rect">
            <a:avLst/>
          </a:prstGeom>
          <a:noFill/>
        </p:spPr>
        <p:txBody>
          <a:bodyPr wrap="square" numCol="1" rtlCol="0">
            <a:spAutoFit/>
          </a:bodyPr>
          <a:lstStyle/>
          <a:p>
            <a:pPr marL="571500" indent="-571500">
              <a:buFont typeface="Arial" charset="0"/>
              <a:buChar char="•"/>
            </a:pPr>
            <a:r>
              <a:rPr lang="en-CA" sz="2200" dirty="0"/>
              <a:t>Building a HICSS Text Analytics Community</a:t>
            </a:r>
          </a:p>
          <a:p>
            <a:pPr marL="1028700" lvl="1" indent="-571500">
              <a:buFont typeface="Arial" charset="0"/>
              <a:buChar char="•"/>
            </a:pPr>
            <a:r>
              <a:rPr lang="en-CA" sz="2200" dirty="0"/>
              <a:t>Private </a:t>
            </a:r>
            <a:r>
              <a:rPr lang="en-CA" sz="2200" dirty="0" err="1"/>
              <a:t>hicss</a:t>
            </a:r>
            <a:r>
              <a:rPr lang="en-CA" sz="2200" dirty="0"/>
              <a:t>-text-analytics GitHub repository established, with Quarto documents, Jupyter Notebooks, and data</a:t>
            </a:r>
          </a:p>
          <a:p>
            <a:pPr marL="1485900" lvl="2" indent="-571500">
              <a:buFont typeface="Arial" charset="0"/>
              <a:buChar char="•"/>
            </a:pPr>
            <a:r>
              <a:rPr lang="en-CA" sz="2200" dirty="0">
                <a:hlinkClick r:id="rId4"/>
              </a:rPr>
              <a:t>https://github.com/derrickcogburn/hicss-text-analytics</a:t>
            </a:r>
            <a:r>
              <a:rPr lang="en-CA" sz="2200" dirty="0"/>
              <a:t> </a:t>
            </a:r>
          </a:p>
          <a:p>
            <a:pPr marL="1028700" lvl="1" indent="-571500">
              <a:buFont typeface="Arial" charset="0"/>
              <a:buChar char="•"/>
            </a:pPr>
            <a:r>
              <a:rPr lang="en-CA" sz="2200" dirty="0"/>
              <a:t>Should we establish a mailing list, Slack, Discord?</a:t>
            </a:r>
          </a:p>
          <a:p>
            <a:pPr marL="571500" indent="-571500">
              <a:buFont typeface="Arial" charset="0"/>
              <a:buChar char="•"/>
            </a:pPr>
            <a:r>
              <a:rPr lang="en-CA" sz="2200" dirty="0"/>
              <a:t>HICSS-58 Minitracks</a:t>
            </a:r>
          </a:p>
          <a:p>
            <a:pPr marL="1028700" lvl="1" indent="-571500">
              <a:buFont typeface="Arial" charset="0"/>
              <a:buChar char="•"/>
            </a:pPr>
            <a:r>
              <a:rPr lang="en-CA" sz="2200" dirty="0"/>
              <a:t>Culture, Identity, and Inclusion</a:t>
            </a:r>
          </a:p>
          <a:p>
            <a:pPr marL="1485900" lvl="2" indent="-571500">
              <a:buFont typeface="Arial" charset="0"/>
              <a:buChar char="•"/>
            </a:pPr>
            <a:r>
              <a:rPr lang="en-CA" sz="2200" dirty="0"/>
              <a:t>Wednesday, 10:00 a.m. – 3:30 p.m. </a:t>
            </a:r>
          </a:p>
          <a:p>
            <a:pPr marL="1028700" lvl="1" indent="-571500">
              <a:buFont typeface="Arial" charset="0"/>
              <a:buChar char="•"/>
            </a:pPr>
            <a:r>
              <a:rPr lang="en-CA" sz="2200" dirty="0"/>
              <a:t>AI Safety, Cybersecurity, and Inclusion Through Advanced Text Analytics</a:t>
            </a:r>
          </a:p>
          <a:p>
            <a:pPr marL="1485900" lvl="2" indent="-571500">
              <a:buFont typeface="Arial" charset="0"/>
              <a:buChar char="•"/>
            </a:pPr>
            <a:r>
              <a:rPr lang="en-CA" sz="2200" dirty="0"/>
              <a:t>Thursday, 10:00 a.m. – 11:30 p.m. </a:t>
            </a:r>
          </a:p>
          <a:p>
            <a:pPr marL="571500" indent="-571500">
              <a:buFont typeface="Arial" charset="0"/>
              <a:buChar char="•"/>
            </a:pPr>
            <a:r>
              <a:rPr lang="en-CA" sz="2200" dirty="0"/>
              <a:t>HICSS-59 (Maui, 6-9 January 2026: Hyatt Regency Maui)</a:t>
            </a:r>
          </a:p>
          <a:p>
            <a:pPr marL="1028700" lvl="1" indent="-571500">
              <a:buFont typeface="Arial" charset="0"/>
              <a:buChar char="•"/>
            </a:pPr>
            <a:r>
              <a:rPr lang="en-CA" sz="2200" dirty="0"/>
              <a:t>Tutorial on Text Mining (full day, two half-days (intro/intermediate)</a:t>
            </a:r>
          </a:p>
          <a:p>
            <a:pPr marL="1028700" lvl="1" indent="-571500">
              <a:buFont typeface="Arial" charset="0"/>
              <a:buChar char="•"/>
            </a:pPr>
            <a:r>
              <a:rPr lang="en-CA" sz="2200" dirty="0"/>
              <a:t>Minitrack on Text Mining (reviewers and paper authors)</a:t>
            </a:r>
          </a:p>
        </p:txBody>
      </p:sp>
      <p:sp>
        <p:nvSpPr>
          <p:cNvPr id="9" name="TextBox 8">
            <a:extLst>
              <a:ext uri="{FF2B5EF4-FFF2-40B4-BE49-F238E27FC236}">
                <a16:creationId xmlns:a16="http://schemas.microsoft.com/office/drawing/2014/main" id="{85483AA7-6D18-9743-98ED-73B3410DF5B7}"/>
              </a:ext>
            </a:extLst>
          </p:cNvPr>
          <p:cNvSpPr txBox="1"/>
          <p:nvPr/>
        </p:nvSpPr>
        <p:spPr>
          <a:xfrm>
            <a:off x="5255262" y="-99392"/>
            <a:ext cx="6883506"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794321" y="1412528"/>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3" name="Picture 2">
            <a:extLst>
              <a:ext uri="{FF2B5EF4-FFF2-40B4-BE49-F238E27FC236}">
                <a16:creationId xmlns:a16="http://schemas.microsoft.com/office/drawing/2014/main" id="{A4E5DE19-C8DF-FFFE-EF87-ED9E3FB48ACD}"/>
              </a:ext>
            </a:extLst>
          </p:cNvPr>
          <p:cNvPicPr>
            <a:picLocks noChangeAspect="1"/>
          </p:cNvPicPr>
          <p:nvPr/>
        </p:nvPicPr>
        <p:blipFill>
          <a:blip r:embed="rId7"/>
          <a:srcRect b="24910"/>
          <a:stretch/>
        </p:blipFill>
        <p:spPr>
          <a:xfrm>
            <a:off x="-7711" y="-27385"/>
            <a:ext cx="5262973" cy="2173318"/>
          </a:xfrm>
          <a:prstGeom prst="rect">
            <a:avLst/>
          </a:prstGeom>
        </p:spPr>
      </p:pic>
      <p:pic>
        <p:nvPicPr>
          <p:cNvPr id="4" name="Picture 3">
            <a:extLst>
              <a:ext uri="{FF2B5EF4-FFF2-40B4-BE49-F238E27FC236}">
                <a16:creationId xmlns:a16="http://schemas.microsoft.com/office/drawing/2014/main" id="{F0566FC7-DE46-8B01-C7E7-B5D59F975701}"/>
              </a:ext>
            </a:extLst>
          </p:cNvPr>
          <p:cNvPicPr>
            <a:picLocks noChangeAspect="1"/>
          </p:cNvPicPr>
          <p:nvPr/>
        </p:nvPicPr>
        <p:blipFill>
          <a:blip r:embed="rId8"/>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Demonstrations of Text Mining with R and Python in RStudio, Positron,</a:t>
            </a:r>
            <a:r>
              <a:rPr lang="en-CA" sz="4000" b="1" dirty="0">
                <a:solidFill>
                  <a:prstClr val="black"/>
                </a:solidFill>
                <a:latin typeface="Calibri"/>
              </a:rPr>
              <a:t> and </a:t>
            </a:r>
            <a:r>
              <a:rPr kumimoji="0" lang="en-CA" sz="4000" b="1" i="0" u="none" strike="noStrike" kern="1200" cap="none" spc="0" normalizeH="0" baseline="0" noProof="0" dirty="0">
                <a:ln>
                  <a:noFill/>
                </a:ln>
                <a:solidFill>
                  <a:prstClr val="black"/>
                </a:solidFill>
                <a:effectLst/>
                <a:uLnTx/>
                <a:uFillTx/>
                <a:latin typeface="Calibri"/>
                <a:ea typeface="+mn-ea"/>
                <a:cs typeface="+mn-cs"/>
              </a:rPr>
              <a:t>Jupyter Notebooks </a:t>
            </a:r>
            <a:endParaRPr kumimoji="0" lang="en-CA" sz="4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A0934-4797-8F80-5B04-1B665954E1BA}"/>
              </a:ext>
            </a:extLst>
          </p:cNvPr>
          <p:cNvPicPr>
            <a:picLocks noChangeAspect="1"/>
          </p:cNvPicPr>
          <p:nvPr/>
        </p:nvPicPr>
        <p:blipFill>
          <a:blip r:embed="rId10"/>
          <a:srcRect b="24910"/>
          <a:stretch/>
        </p:blipFill>
        <p:spPr>
          <a:xfrm>
            <a:off x="-7710" y="-27385"/>
            <a:ext cx="4533798" cy="1872209"/>
          </a:xfrm>
          <a:prstGeom prst="rect">
            <a:avLst/>
          </a:prstGeom>
        </p:spPr>
      </p:pic>
    </p:spTree>
    <p:extLst>
      <p:ext uri="{BB962C8B-B14F-4D97-AF65-F5344CB8AC3E}">
        <p14:creationId xmlns:p14="http://schemas.microsoft.com/office/powerpoint/2010/main" val="254561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9D062-6AEB-C82E-4F47-98DBE2A3B7AE}"/>
              </a:ext>
            </a:extLst>
          </p:cNvPr>
          <p:cNvPicPr>
            <a:picLocks noChangeAspect="1"/>
          </p:cNvPicPr>
          <p:nvPr/>
        </p:nvPicPr>
        <p:blipFill>
          <a:blip r:embed="rId3"/>
          <a:srcRect b="24910"/>
          <a:stretch/>
        </p:blipFill>
        <p:spPr>
          <a:xfrm>
            <a:off x="-7711" y="-27385"/>
            <a:ext cx="5411179" cy="2234519"/>
          </a:xfrm>
          <a:prstGeom prst="rect">
            <a:avLst/>
          </a:prstGeom>
        </p:spPr>
      </p:pic>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Understand basics of prompt engineering and use of GenAI for text analytics </a:t>
            </a:r>
          </a:p>
          <a:p>
            <a:pPr marL="722313" indent="-342900">
              <a:buAutoNum type="arabicPeriod"/>
            </a:pPr>
            <a:r>
              <a:rPr lang="en-US" sz="2400" dirty="0"/>
              <a:t>Identify key aspects of the NIST AI and Cybersecurity RFI dataset</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sp>
        <p:nvSpPr>
          <p:cNvPr id="10" name="TextBox 9">
            <a:extLst>
              <a:ext uri="{FF2B5EF4-FFF2-40B4-BE49-F238E27FC236}">
                <a16:creationId xmlns:a16="http://schemas.microsoft.com/office/drawing/2014/main" id="{A5C15839-E526-E187-691A-FF745ECE55D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F078833C-3B70-4446-0FA9-704C017098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3" name="Picture 12">
            <a:extLst>
              <a:ext uri="{FF2B5EF4-FFF2-40B4-BE49-F238E27FC236}">
                <a16:creationId xmlns:a16="http://schemas.microsoft.com/office/drawing/2014/main" id="{BDE4F868-CF2F-6839-44A8-DD5C9E428B4B}"/>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23335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53F3B-C18A-0887-C8F2-17A334E227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FFA87-31A2-20D1-8304-FCD01A8E62A2}"/>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8C0E33DB-66C2-2AAA-411C-52DEDF1788F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0B00B9FB-E027-3E37-EE82-8A8B715998E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567129BF-8FCA-4546-F221-89CED3232C8F}"/>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A2A1DC2-7CB4-A46B-FD04-C7C027A29417}"/>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56BC335-C89C-98FB-445C-2476E4D3824B}"/>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32A7C118-22D3-706A-7393-C6464CA78769}"/>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0203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7651-9751-480D-9893-CB0D49A40A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82A7A5-E5D2-5C4B-6E41-A25158E59A65}"/>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2DB0F525-BA77-2F39-8A80-97DC8F27867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Overview of Text    </a:t>
            </a:r>
            <a:r>
              <a:rPr lang="en-CA" sz="100" b="1" dirty="0">
                <a:solidFill>
                  <a:schemeClr val="bg1"/>
                </a:solidFill>
                <a:highlight>
                  <a:srgbClr val="3E6CA4"/>
                </a:highlight>
              </a:rPr>
              <a:t>.</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Analytics Tutorial and Dataset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C206189-D857-C68D-EF55-B99E0D25978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EC81964A-28C3-15BC-DC13-B8CF956171A3}"/>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89FC80-2A33-0AD4-41DC-D1A1A6617B6B}"/>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86835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
        <p:nvSpPr>
          <p:cNvPr id="2" name="Shape 57">
            <a:extLst>
              <a:ext uri="{FF2B5EF4-FFF2-40B4-BE49-F238E27FC236}">
                <a16:creationId xmlns:a16="http://schemas.microsoft.com/office/drawing/2014/main" id="{12D949F7-70EB-F35E-5D44-5B0D012C2035}"/>
              </a:ext>
            </a:extLst>
          </p:cNvPr>
          <p:cNvSpPr txBox="1">
            <a:spLocks/>
          </p:cNvSpPr>
          <p:nvPr/>
        </p:nvSpPr>
        <p:spPr>
          <a:xfrm>
            <a:off x="6097" y="4462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Text Mining in the World of Data Science</a:t>
            </a:r>
          </a:p>
        </p:txBody>
      </p:sp>
    </p:spTree>
    <p:extLst>
      <p:ext uri="{BB962C8B-B14F-4D97-AF65-F5344CB8AC3E}">
        <p14:creationId xmlns:p14="http://schemas.microsoft.com/office/powerpoint/2010/main" val="389508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Shape 57">
            <a:extLst>
              <a:ext uri="{FF2B5EF4-FFF2-40B4-BE49-F238E27FC236}">
                <a16:creationId xmlns:a16="http://schemas.microsoft.com/office/drawing/2014/main" id="{1894A0B1-236D-50DA-ECDD-69A1D03DC311}"/>
              </a:ext>
            </a:extLst>
          </p:cNvPr>
          <p:cNvSpPr txBox="1">
            <a:spLocks/>
          </p:cNvSpPr>
          <p:nvPr/>
        </p:nvSpPr>
        <p:spPr>
          <a:xfrm>
            <a:off x="0" y="1615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Key Approaches/Techniques in Text Mining</a:t>
            </a:r>
          </a:p>
        </p:txBody>
      </p:sp>
    </p:spTree>
    <p:extLst>
      <p:ext uri="{BB962C8B-B14F-4D97-AF65-F5344CB8AC3E}">
        <p14:creationId xmlns:p14="http://schemas.microsoft.com/office/powerpoint/2010/main" val="10450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33BFCBE9-602D-C5A1-E8A7-AA355850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1263080"/>
            <a:ext cx="5619288" cy="5619288"/>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048" y="269361"/>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TextBox 1">
            <a:extLst>
              <a:ext uri="{FF2B5EF4-FFF2-40B4-BE49-F238E27FC236}">
                <a16:creationId xmlns:a16="http://schemas.microsoft.com/office/drawing/2014/main" id="{FA90486D-3C58-365C-B8BC-866F50E0BB42}"/>
              </a:ext>
            </a:extLst>
          </p:cNvPr>
          <p:cNvSpPr txBox="1"/>
          <p:nvPr/>
        </p:nvSpPr>
        <p:spPr>
          <a:xfrm>
            <a:off x="13440" y="2918837"/>
            <a:ext cx="5928809" cy="3293209"/>
          </a:xfrm>
          <a:prstGeom prst="rect">
            <a:avLst/>
          </a:prstGeom>
          <a:noFill/>
        </p:spPr>
        <p:txBody>
          <a:bodyPr wrap="square" rtlCol="0">
            <a:spAutoFit/>
          </a:bodyPr>
          <a:lstStyle/>
          <a:p>
            <a:pPr algn="ctr"/>
            <a:r>
              <a:rPr lang="en-CA" sz="4400" b="1" dirty="0">
                <a:solidFill>
                  <a:schemeClr val="bg1"/>
                </a:solidFill>
                <a:highlight>
                  <a:srgbClr val="3E6CA4"/>
                </a:highlight>
              </a:rPr>
              <a:t>Advanced Text Analytics </a:t>
            </a:r>
            <a:r>
              <a:rPr lang="en-CA" sz="100" b="1" dirty="0">
                <a:solidFill>
                  <a:schemeClr val="bg1"/>
                </a:solidFill>
                <a:highlight>
                  <a:srgbClr val="3E6CA4"/>
                </a:highlight>
              </a:rPr>
              <a:t>.</a:t>
            </a:r>
            <a:br>
              <a:rPr lang="en-CA" sz="4400" b="1" dirty="0">
                <a:solidFill>
                  <a:schemeClr val="bg1"/>
                </a:solidFill>
                <a:highlight>
                  <a:srgbClr val="3E6CA4"/>
                </a:highlight>
              </a:rPr>
            </a:br>
            <a:r>
              <a:rPr lang="en-CA" sz="4400" b="1" dirty="0">
                <a:solidFill>
                  <a:schemeClr val="bg1"/>
                </a:solidFill>
                <a:highlight>
                  <a:srgbClr val="3E6CA4"/>
                </a:highlight>
              </a:rPr>
              <a:t>  </a:t>
            </a:r>
            <a:r>
              <a:rPr lang="en-CA" sz="3200" b="1" dirty="0">
                <a:solidFill>
                  <a:schemeClr val="bg1"/>
                </a:solidFill>
                <a:highlight>
                  <a:srgbClr val="3E6CA4"/>
                </a:highlight>
              </a:rPr>
              <a:t>Through NLP and Generative AI  </a:t>
            </a:r>
            <a:r>
              <a:rPr lang="en-CA" sz="100" b="1" dirty="0">
                <a:solidFill>
                  <a:schemeClr val="bg1"/>
                </a:solidFill>
                <a:highlight>
                  <a:srgbClr val="3E6CA4"/>
                </a:highlight>
              </a:rPr>
              <a:t>.</a:t>
            </a:r>
            <a:r>
              <a:rPr lang="en-CA" sz="3200" b="1" dirty="0">
                <a:solidFill>
                  <a:schemeClr val="bg1"/>
                </a:solidFill>
                <a:highlight>
                  <a:srgbClr val="3E6CA4"/>
                </a:highlight>
              </a:rPr>
              <a:t>  </a:t>
            </a:r>
            <a:br>
              <a:rPr lang="en-CA" sz="3200" b="1" dirty="0">
                <a:solidFill>
                  <a:schemeClr val="bg1"/>
                </a:solidFill>
                <a:highlight>
                  <a:srgbClr val="3E6CA4"/>
                </a:highlight>
              </a:rPr>
            </a:br>
            <a:r>
              <a:rPr lang="en-CA" sz="100" b="1" dirty="0">
                <a:solidFill>
                  <a:schemeClr val="bg1"/>
                </a:solidFill>
                <a:highlight>
                  <a:srgbClr val="3E6CA4"/>
                </a:highlight>
              </a:rPr>
              <a:t>.</a:t>
            </a:r>
            <a:r>
              <a:rPr lang="en-CA" sz="3200" b="1" dirty="0">
                <a:solidFill>
                  <a:schemeClr val="bg1"/>
                </a:solidFill>
                <a:highlight>
                  <a:srgbClr val="3E6CA4"/>
                </a:highlight>
              </a:rPr>
              <a:t> </a:t>
            </a:r>
            <a:endParaRPr lang="en-CA" sz="4400" b="1" dirty="0"/>
          </a:p>
          <a:p>
            <a:pPr algn="ctr"/>
            <a:r>
              <a:rPr lang="en-CA" sz="4400" b="1" dirty="0"/>
              <a:t>Please Sign-In</a:t>
            </a:r>
            <a:br>
              <a:rPr lang="en-CA" sz="4400" b="1" dirty="0"/>
            </a:br>
            <a:r>
              <a:rPr lang="en-CA" sz="4400" b="1" i="1" dirty="0"/>
              <a:t>(QR Code Sheet Link)</a:t>
            </a:r>
          </a:p>
        </p:txBody>
      </p:sp>
      <p:pic>
        <p:nvPicPr>
          <p:cNvPr id="5" name="Picture 4">
            <a:extLst>
              <a:ext uri="{FF2B5EF4-FFF2-40B4-BE49-F238E27FC236}">
                <a16:creationId xmlns:a16="http://schemas.microsoft.com/office/drawing/2014/main" id="{2DF2531B-BBB0-605A-C395-D59EC7723055}"/>
              </a:ext>
            </a:extLst>
          </p:cNvPr>
          <p:cNvPicPr>
            <a:picLocks noChangeAspect="1"/>
          </p:cNvPicPr>
          <p:nvPr/>
        </p:nvPicPr>
        <p:blipFill>
          <a:blip r:embed="rId5"/>
          <a:srcRect b="24910"/>
          <a:stretch/>
        </p:blipFill>
        <p:spPr>
          <a:xfrm>
            <a:off x="0" y="-27384"/>
            <a:ext cx="5928810" cy="2448272"/>
          </a:xfrm>
          <a:prstGeom prst="rect">
            <a:avLst/>
          </a:prstGeom>
        </p:spPr>
      </p:pic>
      <p:pic>
        <p:nvPicPr>
          <p:cNvPr id="6" name="Picture 5">
            <a:extLst>
              <a:ext uri="{FF2B5EF4-FFF2-40B4-BE49-F238E27FC236}">
                <a16:creationId xmlns:a16="http://schemas.microsoft.com/office/drawing/2014/main" id="{D4184961-BD24-C61E-62A6-402B428394AD}"/>
              </a:ext>
            </a:extLst>
          </p:cNvPr>
          <p:cNvPicPr>
            <a:picLocks noChangeAspect="1"/>
          </p:cNvPicPr>
          <p:nvPr/>
        </p:nvPicPr>
        <p:blipFill>
          <a:blip r:embed="rId6"/>
          <a:stretch>
            <a:fillRect/>
          </a:stretch>
        </p:blipFill>
        <p:spPr>
          <a:xfrm>
            <a:off x="10128448" y="116632"/>
            <a:ext cx="1422400" cy="1422400"/>
          </a:xfrm>
          <a:prstGeom prst="rect">
            <a:avLst/>
          </a:prstGeom>
        </p:spPr>
      </p:pic>
      <p:sp>
        <p:nvSpPr>
          <p:cNvPr id="9" name="TextBox 8">
            <a:extLst>
              <a:ext uri="{FF2B5EF4-FFF2-40B4-BE49-F238E27FC236}">
                <a16:creationId xmlns:a16="http://schemas.microsoft.com/office/drawing/2014/main" id="{E3339734-D8F3-FBCE-FE32-CA21B9AAB85B}"/>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5447645"/>
          </a:xfrm>
          <a:prstGeom prst="rect">
            <a:avLst/>
          </a:prstGeom>
          <a:noFill/>
        </p:spPr>
        <p:txBody>
          <a:bodyPr wrap="square" rtlCol="0">
            <a:spAutoFit/>
          </a:bodyPr>
          <a:lstStyle/>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Provalis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ProSuite</a:t>
            </a:r>
            <a:r>
              <a:rPr lang="en-CA" sz="2800" dirty="0">
                <a:latin typeface="Calibri" panose="020F0502020204030204" pitchFamily="34" charset="0"/>
                <a:cs typeface="Calibri" panose="020F0502020204030204" pitchFamily="34" charset="0"/>
              </a:rPr>
              <a:t>, IBM Text Modeler for Text,  IBM Watson, SAS Text Miner, </a:t>
            </a:r>
            <a:r>
              <a:rPr lang="en-CA" sz="2800" dirty="0" err="1">
                <a:latin typeface="Calibri" panose="020F0502020204030204" pitchFamily="34" charset="0"/>
                <a:cs typeface="Calibri" panose="020F0502020204030204" pitchFamily="34" charset="0"/>
              </a:rPr>
              <a:t>Clarabridge</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Lexalytics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AlchemyAPI</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Attensity</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Enkata</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OdinText</a:t>
            </a:r>
            <a:r>
              <a:rPr lang="en-CA" sz="2800" dirty="0">
                <a:latin typeface="Calibri" panose="020F0502020204030204" pitchFamily="34" charset="0"/>
                <a:cs typeface="Calibri" panose="020F0502020204030204" pitchFamily="34" charset="0"/>
              </a:rPr>
              <a:t>	</a:t>
            </a:r>
            <a:endParaRPr lang="en-CA" sz="32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R/RStudio, Python (both with numerous packages and libraries for text mining and NLP)</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Gensim</a:t>
            </a:r>
            <a:r>
              <a:rPr lang="en-CA" sz="28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Stanford NLP, Natural Language </a:t>
            </a:r>
            <a:r>
              <a:rPr lang="en-CA" sz="2800" dirty="0" err="1">
                <a:latin typeface="Calibri" panose="020F0502020204030204" pitchFamily="34" charset="0"/>
                <a:cs typeface="Calibri" panose="020F0502020204030204" pitchFamily="34" charset="0"/>
              </a:rPr>
              <a:t>Tookit</a:t>
            </a:r>
            <a:r>
              <a:rPr lang="en-CA" sz="2800" dirty="0">
                <a:latin typeface="Calibri" panose="020F0502020204030204" pitchFamily="34" charset="0"/>
                <a:cs typeface="Calibri" panose="020F0502020204030204" pitchFamily="34" charset="0"/>
              </a:rPr>
              <a:t> (NLTK), </a:t>
            </a:r>
            <a:r>
              <a:rPr lang="en-CA" sz="2800" dirty="0" err="1">
                <a:latin typeface="Calibri" panose="020F0502020204030204" pitchFamily="34" charset="0"/>
                <a:cs typeface="Calibri" panose="020F0502020204030204" pitchFamily="34" charset="0"/>
              </a:rPr>
              <a:t>OpenCalais</a:t>
            </a:r>
            <a:r>
              <a:rPr lang="en-CA" sz="2800" dirty="0">
                <a:latin typeface="Calibri" panose="020F0502020204030204" pitchFamily="34" charset="0"/>
                <a:cs typeface="Calibri" panose="020F0502020204030204" pitchFamily="34" charset="0"/>
              </a:rPr>
              <a:t>, Apache </a:t>
            </a:r>
            <a:r>
              <a:rPr lang="en-CA" sz="2800" dirty="0" err="1">
                <a:latin typeface="Calibri" panose="020F0502020204030204" pitchFamily="34" charset="0"/>
                <a:cs typeface="Calibri" panose="020F0502020204030204" pitchFamily="34" charset="0"/>
              </a:rPr>
              <a:t>OpenNLP</a:t>
            </a:r>
            <a:r>
              <a:rPr lang="en-CA" sz="2800" dirty="0">
                <a:latin typeface="Calibri" panose="020F0502020204030204" pitchFamily="34" charset="0"/>
                <a:cs typeface="Calibri" panose="020F0502020204030204" pitchFamily="34" charset="0"/>
              </a:rPr>
              <a:t>, etc.</a:t>
            </a: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
        <p:nvSpPr>
          <p:cNvPr id="2" name="Shape 57">
            <a:extLst>
              <a:ext uri="{FF2B5EF4-FFF2-40B4-BE49-F238E27FC236}">
                <a16:creationId xmlns:a16="http://schemas.microsoft.com/office/drawing/2014/main" id="{F9F934C5-18A2-4DDA-DFD3-B84B24210432}"/>
              </a:ext>
            </a:extLst>
          </p:cNvPr>
          <p:cNvSpPr txBox="1">
            <a:spLocks/>
          </p:cNvSpPr>
          <p:nvPr/>
        </p:nvSpPr>
        <p:spPr>
          <a:xfrm>
            <a:off x="6097"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Environment</a:t>
            </a:r>
          </a:p>
        </p:txBody>
      </p:sp>
    </p:spTree>
    <p:extLst>
      <p:ext uri="{BB962C8B-B14F-4D97-AF65-F5344CB8AC3E}">
        <p14:creationId xmlns:p14="http://schemas.microsoft.com/office/powerpoint/2010/main" val="212973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8904312" y="5583121"/>
            <a:ext cx="3016346" cy="1061754"/>
          </a:xfrm>
          <a:prstGeom prst="rect">
            <a:avLst/>
          </a:prstGeom>
        </p:spPr>
      </p:pic>
      <p:sp>
        <p:nvSpPr>
          <p:cNvPr id="3" name="Shape 57">
            <a:extLst>
              <a:ext uri="{FF2B5EF4-FFF2-40B4-BE49-F238E27FC236}">
                <a16:creationId xmlns:a16="http://schemas.microsoft.com/office/drawing/2014/main" id="{EFE6EF3F-E1F5-8E29-BB99-124DD00C99BA}"/>
              </a:ext>
            </a:extLst>
          </p:cNvPr>
          <p:cNvSpPr txBox="1">
            <a:spLocks/>
          </p:cNvSpPr>
          <p:nvPr/>
        </p:nvSpPr>
        <p:spPr>
          <a:xfrm>
            <a:off x="0" y="12689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Development Environment</a:t>
            </a:r>
          </a:p>
        </p:txBody>
      </p:sp>
    </p:spTree>
    <p:extLst>
      <p:ext uri="{BB962C8B-B14F-4D97-AF65-F5344CB8AC3E}">
        <p14:creationId xmlns:p14="http://schemas.microsoft.com/office/powerpoint/2010/main" val="2989089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2"/>
          <a:srcRect t="18659" b="21785"/>
          <a:stretch/>
        </p:blipFill>
        <p:spPr>
          <a:xfrm>
            <a:off x="7181322" y="628427"/>
            <a:ext cx="4765643" cy="1888736"/>
          </a:xfrm>
          <a:prstGeom prst="rect">
            <a:avLst/>
          </a:prstGeom>
        </p:spPr>
      </p:pic>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3"/>
              </a:rPr>
              <a:t>https://www.python.org</a:t>
            </a:r>
            <a:r>
              <a:rPr lang="en-US" dirty="0"/>
              <a:t> </a:t>
            </a:r>
          </a:p>
          <a:p>
            <a:r>
              <a:rPr lang="en-US" dirty="0"/>
              <a:t>Anaconda (distribution of Python)</a:t>
            </a:r>
          </a:p>
          <a:p>
            <a:pPr lvl="1"/>
            <a:r>
              <a:rPr lang="en-US" dirty="0">
                <a:hlinkClick r:id="rId4"/>
              </a:rPr>
              <a:t>https://www.anaconda.com</a:t>
            </a:r>
            <a:r>
              <a:rPr lang="en-US" dirty="0"/>
              <a:t> </a:t>
            </a:r>
          </a:p>
          <a:p>
            <a:r>
              <a:rPr lang="en-US" dirty="0"/>
              <a:t>Python Package Index (</a:t>
            </a:r>
            <a:r>
              <a:rPr lang="en-US" dirty="0" err="1"/>
              <a:t>PyPi</a:t>
            </a:r>
            <a:r>
              <a:rPr lang="en-US" dirty="0"/>
              <a:t>)</a:t>
            </a:r>
          </a:p>
          <a:p>
            <a:pPr lvl="1"/>
            <a:r>
              <a:rPr lang="en-US" sz="3200" dirty="0">
                <a:hlinkClick r:id="rId5"/>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a:stretch>
            <a:fillRect/>
          </a:stretch>
        </p:blipFill>
        <p:spPr>
          <a:xfrm>
            <a:off x="7588582" y="4018991"/>
            <a:ext cx="4358383" cy="2658613"/>
          </a:xfrm>
          <a:prstGeom prst="rect">
            <a:avLst/>
          </a:prstGeom>
        </p:spPr>
      </p:pic>
      <p:sp>
        <p:nvSpPr>
          <p:cNvPr id="3" name="Shape 57">
            <a:extLst>
              <a:ext uri="{FF2B5EF4-FFF2-40B4-BE49-F238E27FC236}">
                <a16:creationId xmlns:a16="http://schemas.microsoft.com/office/drawing/2014/main" id="{C485D04A-5B83-8286-D147-7E6C267CF4E7}"/>
              </a:ext>
            </a:extLst>
          </p:cNvPr>
          <p:cNvSpPr txBox="1">
            <a:spLocks/>
          </p:cNvSpPr>
          <p:nvPr/>
        </p:nvSpPr>
        <p:spPr>
          <a:xfrm>
            <a:off x="2468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Environment</a:t>
            </a:r>
          </a:p>
        </p:txBody>
      </p:sp>
    </p:spTree>
    <p:extLst>
      <p:ext uri="{BB962C8B-B14F-4D97-AF65-F5344CB8AC3E}">
        <p14:creationId xmlns:p14="http://schemas.microsoft.com/office/powerpoint/2010/main" val="272678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
        <p:nvSpPr>
          <p:cNvPr id="2" name="Shape 57">
            <a:extLst>
              <a:ext uri="{FF2B5EF4-FFF2-40B4-BE49-F238E27FC236}">
                <a16:creationId xmlns:a16="http://schemas.microsoft.com/office/drawing/2014/main" id="{78B339B8-CB47-29FD-6B99-FD45AE16A2EF}"/>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Development Environment</a:t>
            </a:r>
          </a:p>
        </p:txBody>
      </p:sp>
    </p:spTree>
    <p:extLst>
      <p:ext uri="{BB962C8B-B14F-4D97-AF65-F5344CB8AC3E}">
        <p14:creationId xmlns:p14="http://schemas.microsoft.com/office/powerpoint/2010/main" val="3221248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
        <p:nvSpPr>
          <p:cNvPr id="4" name="Shape 57">
            <a:extLst>
              <a:ext uri="{FF2B5EF4-FFF2-40B4-BE49-F238E27FC236}">
                <a16:creationId xmlns:a16="http://schemas.microsoft.com/office/drawing/2014/main" id="{02A7676D-37D7-0C6F-14AF-51983B329789}"/>
              </a:ext>
            </a:extLst>
          </p:cNvPr>
          <p:cNvSpPr txBox="1">
            <a:spLocks/>
          </p:cNvSpPr>
          <p:nvPr/>
        </p:nvSpPr>
        <p:spPr>
          <a:xfrm>
            <a:off x="24680" y="-9488"/>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Git and GitHub: Distributed Collaboration in Coding</a:t>
            </a:r>
          </a:p>
        </p:txBody>
      </p:sp>
    </p:spTree>
    <p:extLst>
      <p:ext uri="{BB962C8B-B14F-4D97-AF65-F5344CB8AC3E}">
        <p14:creationId xmlns:p14="http://schemas.microsoft.com/office/powerpoint/2010/main" val="3298228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pic>
        <p:nvPicPr>
          <p:cNvPr id="3" name="Picture 2">
            <a:extLst>
              <a:ext uri="{FF2B5EF4-FFF2-40B4-BE49-F238E27FC236}">
                <a16:creationId xmlns:a16="http://schemas.microsoft.com/office/drawing/2014/main" id="{8CBC0BBE-99AC-10EA-DFC5-AC912B6C7F5B}"/>
              </a:ext>
            </a:extLst>
          </p:cNvPr>
          <p:cNvPicPr>
            <a:picLocks noChangeAspect="1"/>
          </p:cNvPicPr>
          <p:nvPr/>
        </p:nvPicPr>
        <p:blipFill>
          <a:blip r:embed="rId3"/>
          <a:srcRect b="24910"/>
          <a:stretch/>
        </p:blipFill>
        <p:spPr>
          <a:xfrm>
            <a:off x="-7711" y="-27385"/>
            <a:ext cx="4573821" cy="1888736"/>
          </a:xfrm>
          <a:prstGeom prst="rect">
            <a:avLst/>
          </a:prstGeom>
        </p:spPr>
      </p:pic>
      <p:sp>
        <p:nvSpPr>
          <p:cNvPr id="10" name="TextBox 9">
            <a:extLst>
              <a:ext uri="{FF2B5EF4-FFF2-40B4-BE49-F238E27FC236}">
                <a16:creationId xmlns:a16="http://schemas.microsoft.com/office/drawing/2014/main" id="{E2740EA5-B88B-79B4-692D-D4C6FA31EA7D}"/>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5B5A5A00-BF02-070B-EA81-20027452F4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3" name="Picture 12">
            <a:extLst>
              <a:ext uri="{FF2B5EF4-FFF2-40B4-BE49-F238E27FC236}">
                <a16:creationId xmlns:a16="http://schemas.microsoft.com/office/drawing/2014/main" id="{30A75F97-909A-89AA-44BF-5526D0BB656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a:stretch>
            <a:fillRect/>
          </a:stretch>
        </p:blipFill>
        <p:spPr>
          <a:xfrm>
            <a:off x="6559297" y="797197"/>
            <a:ext cx="5407235" cy="5895387"/>
          </a:xfrm>
          <a:prstGeom prst="rect">
            <a:avLst/>
          </a:prstGeom>
          <a:ln>
            <a:solidFill>
              <a:schemeClr val="tx1"/>
            </a:solidFill>
          </a:ln>
        </p:spPr>
      </p:pic>
      <p:sp>
        <p:nvSpPr>
          <p:cNvPr id="3" name="Shape 57">
            <a:extLst>
              <a:ext uri="{FF2B5EF4-FFF2-40B4-BE49-F238E27FC236}">
                <a16:creationId xmlns:a16="http://schemas.microsoft.com/office/drawing/2014/main" id="{78B61A7B-234E-B48B-BB92-AC0BD0661A3B}"/>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Packages in R</a:t>
            </a:r>
          </a:p>
        </p:txBody>
      </p:sp>
    </p:spTree>
    <p:extLst>
      <p:ext uri="{BB962C8B-B14F-4D97-AF65-F5344CB8AC3E}">
        <p14:creationId xmlns:p14="http://schemas.microsoft.com/office/powerpoint/2010/main" val="1918894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a:stretch>
            <a:fillRect/>
          </a:stretch>
        </p:blipFill>
        <p:spPr>
          <a:xfrm>
            <a:off x="4488231" y="1676791"/>
            <a:ext cx="3703215" cy="2194772"/>
          </a:xfrm>
          <a:prstGeom prst="rect">
            <a:avLst/>
          </a:prstGeom>
        </p:spPr>
      </p:pic>
      <p:sp>
        <p:nvSpPr>
          <p:cNvPr id="2" name="Shape 57">
            <a:extLst>
              <a:ext uri="{FF2B5EF4-FFF2-40B4-BE49-F238E27FC236}">
                <a16:creationId xmlns:a16="http://schemas.microsoft.com/office/drawing/2014/main" id="{C3842815-E253-C807-F344-E39DC41A6AAC}"/>
              </a:ext>
            </a:extLst>
          </p:cNvPr>
          <p:cNvSpPr txBox="1">
            <a:spLocks/>
          </p:cNvSpPr>
          <p:nvPr/>
        </p:nvSpPr>
        <p:spPr>
          <a:xfrm>
            <a:off x="0" y="-9488"/>
            <a:ext cx="12192000" cy="774192"/>
          </a:xfrm>
          <a:prstGeom prst="rect">
            <a:avLst/>
          </a:prstGeom>
        </p:spPr>
        <p:txBody>
          <a:bodyPr vert="horz" lIns="38038" tIns="38038" rIns="38038" bIns="38038" rtlCol="0" anchor="ctr">
            <a:normAutofit fontScale="70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Python Packages</a:t>
            </a:r>
          </a:p>
        </p:txBody>
      </p:sp>
    </p:spTree>
    <p:extLst>
      <p:ext uri="{BB962C8B-B14F-4D97-AF65-F5344CB8AC3E}">
        <p14:creationId xmlns:p14="http://schemas.microsoft.com/office/powerpoint/2010/main" val="2828596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540BC49C-C7A6-DFF2-54B2-E7FFDB5D4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416" y="-79241"/>
            <a:ext cx="2340714" cy="2340714"/>
          </a:xfrm>
          <a:prstGeom prst="rect">
            <a:avLst/>
          </a:prstGeom>
        </p:spPr>
      </p:pic>
      <p:sp>
        <p:nvSpPr>
          <p:cNvPr id="6" name="TextBox 5"/>
          <p:cNvSpPr txBox="1"/>
          <p:nvPr/>
        </p:nvSpPr>
        <p:spPr>
          <a:xfrm>
            <a:off x="0" y="1916832"/>
            <a:ext cx="12192000" cy="2123658"/>
          </a:xfrm>
          <a:prstGeom prst="rect">
            <a:avLst/>
          </a:prstGeom>
          <a:noFill/>
        </p:spPr>
        <p:txBody>
          <a:bodyPr wrap="square" rtlCol="0">
            <a:spAutoFit/>
          </a:bodyPr>
          <a:lstStyle/>
          <a:p>
            <a:pPr algn="ctr"/>
            <a:r>
              <a:rPr lang="en-CA" sz="6600" b="1" dirty="0"/>
              <a:t>Advanced Text Analytics </a:t>
            </a:r>
            <a:br>
              <a:rPr lang="en-CA" sz="6600" b="1" dirty="0"/>
            </a:br>
            <a:r>
              <a:rPr lang="en-CA" sz="6600" b="1" dirty="0"/>
              <a:t>Through NLP and Generative AI</a:t>
            </a:r>
            <a:endParaRPr lang="en-CA" sz="8000" b="1" dirty="0"/>
          </a:p>
        </p:txBody>
      </p:sp>
      <p:sp>
        <p:nvSpPr>
          <p:cNvPr id="7" name="Rectangle 6"/>
          <p:cNvSpPr/>
          <p:nvPr/>
        </p:nvSpPr>
        <p:spPr>
          <a:xfrm>
            <a:off x="6977040" y="4009192"/>
            <a:ext cx="5040560" cy="1446550"/>
          </a:xfrm>
          <a:prstGeom prst="rect">
            <a:avLst/>
          </a:prstGeom>
        </p:spPr>
        <p:txBody>
          <a:bodyPr wrap="square">
            <a:spAutoFit/>
          </a:bodyPr>
          <a:lstStyle/>
          <a:p>
            <a:pPr algn="ctr"/>
            <a:r>
              <a:rPr lang="en-US" b="1" dirty="0"/>
              <a:t>Haiman Wong</a:t>
            </a:r>
            <a:br>
              <a:rPr lang="en-US" dirty="0"/>
            </a:br>
            <a:r>
              <a:rPr lang="en-US" sz="1400" dirty="0"/>
              <a:t>Doctoral Student, Doctor of Technology Program</a:t>
            </a:r>
            <a:br>
              <a:rPr lang="en-US" sz="1400" dirty="0"/>
            </a:br>
            <a:r>
              <a:rPr lang="en-US" sz="1400" dirty="0"/>
              <a:t>Purdue University</a:t>
            </a:r>
          </a:p>
          <a:p>
            <a:pPr algn="ctr"/>
            <a:r>
              <a:rPr lang="en-US" sz="1400" dirty="0"/>
              <a:t>Senior Research Associate, Internet Governance Lab</a:t>
            </a:r>
            <a:br>
              <a:rPr lang="en-US" sz="1400" dirty="0"/>
            </a:br>
            <a:r>
              <a:rPr lang="en-US" sz="1400" dirty="0"/>
              <a:t>American University</a:t>
            </a:r>
          </a:p>
          <a:p>
            <a:pPr algn="ctr"/>
            <a:r>
              <a:rPr lang="en-US" sz="1400" dirty="0"/>
              <a:t>wong424@purdue.edu</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2144" y="434798"/>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3" name="Picture 2">
            <a:extLst>
              <a:ext uri="{FF2B5EF4-FFF2-40B4-BE49-F238E27FC236}">
                <a16:creationId xmlns:a16="http://schemas.microsoft.com/office/drawing/2014/main" id="{A8482AAA-D55A-6E59-458D-E09237090DD8}"/>
              </a:ext>
            </a:extLst>
          </p:cNvPr>
          <p:cNvPicPr>
            <a:picLocks noChangeAspect="1"/>
          </p:cNvPicPr>
          <p:nvPr/>
        </p:nvPicPr>
        <p:blipFill>
          <a:blip r:embed="rId5"/>
          <a:srcRect b="24910"/>
          <a:stretch/>
        </p:blipFill>
        <p:spPr>
          <a:xfrm>
            <a:off x="-7711" y="-27385"/>
            <a:ext cx="4951583" cy="2044731"/>
          </a:xfrm>
          <a:prstGeom prst="rect">
            <a:avLst/>
          </a:prstGeom>
        </p:spPr>
      </p:pic>
      <p:pic>
        <p:nvPicPr>
          <p:cNvPr id="9" name="Picture 8">
            <a:extLst>
              <a:ext uri="{FF2B5EF4-FFF2-40B4-BE49-F238E27FC236}">
                <a16:creationId xmlns:a16="http://schemas.microsoft.com/office/drawing/2014/main" id="{45F9A711-A19F-4533-EAE8-5608A4067E7A}"/>
              </a:ext>
            </a:extLst>
          </p:cNvPr>
          <p:cNvPicPr>
            <a:picLocks noChangeAspect="1"/>
          </p:cNvPicPr>
          <p:nvPr/>
        </p:nvPicPr>
        <p:blipFill>
          <a:blip r:embed="rId6"/>
          <a:stretch>
            <a:fillRect/>
          </a:stretch>
        </p:blipFill>
        <p:spPr>
          <a:xfrm>
            <a:off x="10506248" y="116632"/>
            <a:ext cx="1422400" cy="1422400"/>
          </a:xfrm>
          <a:prstGeom prst="rect">
            <a:avLst/>
          </a:prstGeom>
        </p:spPr>
      </p:pic>
      <p:sp>
        <p:nvSpPr>
          <p:cNvPr id="12" name="Rectangle 11">
            <a:extLst>
              <a:ext uri="{FF2B5EF4-FFF2-40B4-BE49-F238E27FC236}">
                <a16:creationId xmlns:a16="http://schemas.microsoft.com/office/drawing/2014/main" id="{411F6573-C641-D614-E8BE-ED43CBF8C132}"/>
              </a:ext>
            </a:extLst>
          </p:cNvPr>
          <p:cNvSpPr/>
          <p:nvPr/>
        </p:nvSpPr>
        <p:spPr>
          <a:xfrm>
            <a:off x="0" y="4005064"/>
            <a:ext cx="6802640" cy="2523768"/>
          </a:xfrm>
          <a:prstGeom prst="rect">
            <a:avLst/>
          </a:prstGeom>
        </p:spPr>
        <p:txBody>
          <a:bodyPr wrap="square">
            <a:spAutoFit/>
          </a:bodyPr>
          <a:lstStyle/>
          <a:p>
            <a:pPr algn="ctr"/>
            <a:r>
              <a:rPr lang="en-US" b="1" dirty="0"/>
              <a:t>Dr. Derrick L. Cogburn</a:t>
            </a:r>
            <a:br>
              <a:rPr lang="en-US" dirty="0"/>
            </a:br>
            <a:r>
              <a:rPr lang="en-US" sz="1400" dirty="0"/>
              <a:t>Professor, Information Technology &amp; Analytics, Kogod School of Business</a:t>
            </a:r>
          </a:p>
          <a:p>
            <a:pPr algn="ctr"/>
            <a:r>
              <a:rPr lang="en-US" sz="1400" dirty="0"/>
              <a:t>Professor, Environment, Development &amp; Health, School of International Service</a:t>
            </a:r>
            <a:br>
              <a:rPr lang="en-US" sz="1400" dirty="0"/>
            </a:br>
            <a:r>
              <a:rPr lang="en-US" sz="1400" dirty="0"/>
              <a:t>UNESCO Associate Chair in Transnational Challenges and Governance</a:t>
            </a:r>
          </a:p>
          <a:p>
            <a:pPr algn="ctr"/>
            <a:r>
              <a:rPr lang="en-US" sz="1400" dirty="0"/>
              <a:t>Executive Director, Institute on Disability and Public Policy</a:t>
            </a:r>
            <a:br>
              <a:rPr lang="en-US" sz="1400" dirty="0"/>
            </a:br>
            <a:r>
              <a:rPr lang="en-US" sz="1400" dirty="0"/>
              <a:t>CTRL Faculty Fellow on AI in Teaching and Research</a:t>
            </a:r>
          </a:p>
          <a:p>
            <a:pPr algn="ctr"/>
            <a:r>
              <a:rPr lang="en-US" sz="1400" dirty="0"/>
              <a:t>Faculty Director, Internet Governance Lab</a:t>
            </a:r>
            <a:br>
              <a:rPr lang="en-US" sz="1400" dirty="0"/>
            </a:br>
            <a:r>
              <a:rPr lang="en-US" sz="1400" dirty="0"/>
              <a:t>American University</a:t>
            </a:r>
          </a:p>
          <a:p>
            <a:pPr algn="ctr"/>
            <a:r>
              <a:rPr lang="en-US" sz="1400" dirty="0" err="1"/>
              <a:t>dcogburn@american.edu</a:t>
            </a:r>
            <a:br>
              <a:rPr lang="en-US" sz="1400" dirty="0"/>
            </a:br>
            <a:r>
              <a:rPr lang="en-US" sz="1400" dirty="0"/>
              <a:t> </a:t>
            </a:r>
            <a:br>
              <a:rPr lang="en-US" sz="1400" dirty="0"/>
            </a:br>
            <a:r>
              <a:rPr lang="en-US" sz="1400" u="sng" dirty="0"/>
              <a:t>Threads</a:t>
            </a:r>
            <a:r>
              <a:rPr lang="en-US" sz="1400" dirty="0"/>
              <a:t>: </a:t>
            </a:r>
            <a:r>
              <a:rPr lang="en-US" sz="1400" dirty="0" err="1"/>
              <a:t>dcogburn@threads.net</a:t>
            </a:r>
            <a:r>
              <a:rPr lang="en-US" sz="1400" dirty="0"/>
              <a:t>             </a:t>
            </a:r>
            <a:r>
              <a:rPr lang="en-US" sz="1400" u="sng" dirty="0"/>
              <a:t>BlueSky</a:t>
            </a:r>
            <a:r>
              <a:rPr lang="en-US" sz="1400" dirty="0"/>
              <a:t>: @</a:t>
            </a:r>
            <a:r>
              <a:rPr lang="en-US" sz="1400" dirty="0" err="1"/>
              <a:t>derrickcogburn.blsky.social</a:t>
            </a:r>
            <a:endParaRPr lang="en-US" sz="1400" dirty="0"/>
          </a:p>
        </p:txBody>
      </p:sp>
      <p:sp>
        <p:nvSpPr>
          <p:cNvPr id="2" name="TextBox 1">
            <a:extLst>
              <a:ext uri="{FF2B5EF4-FFF2-40B4-BE49-F238E27FC236}">
                <a16:creationId xmlns:a16="http://schemas.microsoft.com/office/drawing/2014/main" id="{6643F5DB-6E01-79EE-CC35-A5F4321AB0D2}"/>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a:stretch>
            <a:fillRect/>
          </a:stretch>
        </p:blipFill>
        <p:spPr>
          <a:xfrm>
            <a:off x="8068458" y="2605508"/>
            <a:ext cx="4023394" cy="4103370"/>
          </a:xfrm>
          <a:prstGeom prst="rect">
            <a:avLst/>
          </a:prstGeom>
          <a:ln>
            <a:solidFill>
              <a:schemeClr val="tx1"/>
            </a:solidFill>
          </a:ln>
        </p:spPr>
      </p:pic>
      <p:sp>
        <p:nvSpPr>
          <p:cNvPr id="7" name="Shape 57">
            <a:extLst>
              <a:ext uri="{FF2B5EF4-FFF2-40B4-BE49-F238E27FC236}">
                <a16:creationId xmlns:a16="http://schemas.microsoft.com/office/drawing/2014/main" id="{74EE5533-60CB-CAE4-B967-2031A1969725}"/>
              </a:ext>
            </a:extLst>
          </p:cNvPr>
          <p:cNvSpPr txBox="1">
            <a:spLocks/>
          </p:cNvSpPr>
          <p:nvPr/>
        </p:nvSpPr>
        <p:spPr>
          <a:xfrm>
            <a:off x="0" y="-27384"/>
            <a:ext cx="12192000" cy="60463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Troubleshooting</a:t>
            </a:r>
          </a:p>
        </p:txBody>
      </p:sp>
    </p:spTree>
    <p:extLst>
      <p:ext uri="{BB962C8B-B14F-4D97-AF65-F5344CB8AC3E}">
        <p14:creationId xmlns:p14="http://schemas.microsoft.com/office/powerpoint/2010/main" val="290761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00016" y="871659"/>
            <a:ext cx="12020310" cy="5365653"/>
          </a:xfrm>
          <a:ln/>
        </p:spPr>
        <p:txBody>
          <a:bodyPr>
            <a:noAutofit/>
          </a:bodyPr>
          <a:lstStyle/>
          <a:p>
            <a:pPr algn="just">
              <a:spcBef>
                <a:spcPts val="0"/>
              </a:spcBef>
            </a:pPr>
            <a:r>
              <a:rPr lang="en-US" sz="1800" dirty="0">
                <a:latin typeface="Calibri Light" charset="0"/>
                <a:ea typeface="Calibri Light" charset="0"/>
                <a:cs typeface="Calibri Light" charset="0"/>
              </a:rPr>
              <a:t>The </a:t>
            </a:r>
            <a:r>
              <a:rPr lang="en-US" sz="1800" b="1" u="sng" dirty="0">
                <a:latin typeface="Calibri Light" charset="0"/>
                <a:ea typeface="Calibri Light" charset="0"/>
                <a:cs typeface="Calibri Light" charset="0"/>
              </a:rPr>
              <a:t>NIST Cybersecurity RFIs </a:t>
            </a:r>
            <a:r>
              <a:rPr lang="en-US" sz="1800" dirty="0">
                <a:latin typeface="Calibri Light" charset="0"/>
                <a:ea typeface="Calibri Light" charset="0"/>
                <a:cs typeface="Calibri Light" charset="0"/>
              </a:rPr>
              <a:t>(Requests for Information) from 2021 (N=130) are documents issued by the National Institute of Standards and Technology (NIST) to gather feedback and recommendations from stakeholders on cybersecurity-related topics. These RFIs serve as part of NIST’s efforts to engage with industry, academia, government, and the public to refine cybersecurity frameworks, guidelines, and initiatives.</a:t>
            </a:r>
          </a:p>
          <a:p>
            <a:pPr algn="just">
              <a:spcBef>
                <a:spcPts val="0"/>
              </a:spcBef>
            </a:pPr>
            <a:r>
              <a:rPr lang="en-US" sz="1800" u="sng" dirty="0">
                <a:latin typeface="Calibri Light" charset="0"/>
                <a:ea typeface="Calibri Light" charset="0"/>
                <a:cs typeface="Calibri Light" charset="0"/>
              </a:rPr>
              <a:t>Purpose:</a:t>
            </a:r>
          </a:p>
          <a:p>
            <a:pPr lvl="1" algn="just">
              <a:spcBef>
                <a:spcPts val="0"/>
              </a:spcBef>
            </a:pPr>
            <a:r>
              <a:rPr lang="en-US" sz="1600" dirty="0">
                <a:latin typeface="Calibri Light" charset="0"/>
                <a:ea typeface="Calibri Light" charset="0"/>
                <a:cs typeface="Calibri Light" charset="0"/>
              </a:rPr>
              <a:t>Solicit stakeholder input on specific cybersecurity topics.</a:t>
            </a:r>
          </a:p>
          <a:p>
            <a:pPr lvl="1" algn="just">
              <a:spcBef>
                <a:spcPts val="0"/>
              </a:spcBef>
            </a:pPr>
            <a:r>
              <a:rPr lang="en-US" sz="1600" dirty="0">
                <a:latin typeface="Calibri Light" charset="0"/>
                <a:ea typeface="Calibri Light" charset="0"/>
                <a:cs typeface="Calibri Light" charset="0"/>
              </a:rPr>
              <a:t>Inform updates to the NIST Cybersecurity Framework (CSF) and related guidance.</a:t>
            </a:r>
          </a:p>
          <a:p>
            <a:pPr lvl="1" algn="just">
              <a:spcBef>
                <a:spcPts val="0"/>
              </a:spcBef>
            </a:pPr>
            <a:r>
              <a:rPr lang="en-US" sz="1600" dirty="0">
                <a:latin typeface="Calibri Light" charset="0"/>
                <a:ea typeface="Calibri Light" charset="0"/>
                <a:cs typeface="Calibri Light" charset="0"/>
              </a:rPr>
              <a:t>Identify emerging trends, challenges, and needs in cybersecurity.</a:t>
            </a:r>
            <a:r>
              <a:rPr lang="en-US" sz="1800" dirty="0">
                <a:latin typeface="Calibri Light" charset="0"/>
                <a:ea typeface="Calibri Light" charset="0"/>
                <a:cs typeface="Calibri Light" charset="0"/>
              </a:rPr>
              <a:t> </a:t>
            </a:r>
          </a:p>
          <a:p>
            <a:pPr algn="just">
              <a:spcBef>
                <a:spcPts val="0"/>
              </a:spcBef>
            </a:pPr>
            <a:r>
              <a:rPr lang="en-US" sz="1800" b="1" u="sng" dirty="0">
                <a:latin typeface="Calibri Light" charset="0"/>
                <a:ea typeface="Calibri Light" charset="0"/>
                <a:cs typeface="Calibri Light" charset="0"/>
              </a:rPr>
              <a:t>Content Types:</a:t>
            </a:r>
          </a:p>
          <a:p>
            <a:pPr lvl="1" algn="just">
              <a:spcBef>
                <a:spcPts val="0"/>
              </a:spcBef>
            </a:pPr>
            <a:r>
              <a:rPr lang="en-US" sz="1600" dirty="0">
                <a:latin typeface="Calibri Light" charset="0"/>
                <a:ea typeface="Calibri Light" charset="0"/>
                <a:cs typeface="Calibri Light" charset="0"/>
              </a:rPr>
              <a:t>Open-ended questions seeking qualitative responses.</a:t>
            </a:r>
          </a:p>
          <a:p>
            <a:pPr lvl="1" algn="just">
              <a:spcBef>
                <a:spcPts val="0"/>
              </a:spcBef>
            </a:pPr>
            <a:r>
              <a:rPr lang="en-US" sz="1600" dirty="0">
                <a:latin typeface="Calibri Light" charset="0"/>
                <a:ea typeface="Calibri Light" charset="0"/>
                <a:cs typeface="Calibri Light" charset="0"/>
              </a:rPr>
              <a:t>Technical recommendations and policy suggestions from respondents.</a:t>
            </a:r>
          </a:p>
          <a:p>
            <a:pPr lvl="1" algn="just">
              <a:spcBef>
                <a:spcPts val="0"/>
              </a:spcBef>
            </a:pPr>
            <a:r>
              <a:rPr lang="en-US" sz="1600" dirty="0">
                <a:latin typeface="Calibri Light" charset="0"/>
                <a:ea typeface="Calibri Light" charset="0"/>
                <a:cs typeface="Calibri Light" charset="0"/>
              </a:rPr>
              <a:t>Discussions of best practices, challenges, and success stories in cybersecurity.</a:t>
            </a:r>
          </a:p>
          <a:p>
            <a:pPr algn="just">
              <a:spcBef>
                <a:spcPts val="0"/>
              </a:spcBef>
            </a:pPr>
            <a:r>
              <a:rPr lang="en-US" sz="1800" b="1" u="sng" dirty="0">
                <a:latin typeface="Calibri Light" charset="0"/>
                <a:ea typeface="Calibri Light" charset="0"/>
                <a:cs typeface="Calibri Light" charset="0"/>
              </a:rPr>
              <a:t>Respondents</a:t>
            </a:r>
            <a:r>
              <a:rPr lang="en-US" sz="1800" b="1" dirty="0">
                <a:latin typeface="Calibri Light" charset="0"/>
                <a:ea typeface="Calibri Light" charset="0"/>
                <a:cs typeface="Calibri Light" charset="0"/>
              </a:rPr>
              <a:t>:</a:t>
            </a:r>
          </a:p>
          <a:p>
            <a:pPr lvl="1" algn="just">
              <a:spcBef>
                <a:spcPts val="0"/>
              </a:spcBef>
            </a:pPr>
            <a:r>
              <a:rPr lang="en-US" sz="1600" dirty="0">
                <a:latin typeface="Calibri Light" charset="0"/>
                <a:ea typeface="Calibri Light" charset="0"/>
                <a:cs typeface="Calibri Light" charset="0"/>
              </a:rPr>
              <a:t>Private sector organizations (e.g., tech companies, consultants).</a:t>
            </a:r>
          </a:p>
          <a:p>
            <a:pPr lvl="1" algn="just">
              <a:spcBef>
                <a:spcPts val="0"/>
              </a:spcBef>
            </a:pPr>
            <a:r>
              <a:rPr lang="en-US" sz="1600" dirty="0">
                <a:latin typeface="Calibri Light" charset="0"/>
                <a:ea typeface="Calibri Light" charset="0"/>
                <a:cs typeface="Calibri Light" charset="0"/>
              </a:rPr>
              <a:t>Public sector entities (e.g., federal agencies, local governments).</a:t>
            </a:r>
          </a:p>
          <a:p>
            <a:pPr lvl="1" algn="just">
              <a:spcBef>
                <a:spcPts val="0"/>
              </a:spcBef>
            </a:pPr>
            <a:r>
              <a:rPr lang="en-US" sz="1600" dirty="0">
                <a:latin typeface="Calibri Light" charset="0"/>
                <a:ea typeface="Calibri Light" charset="0"/>
                <a:cs typeface="Calibri Light" charset="0"/>
              </a:rPr>
              <a:t>Academic and research institutions.</a:t>
            </a:r>
          </a:p>
          <a:p>
            <a:pPr lvl="1" algn="just">
              <a:spcBef>
                <a:spcPts val="0"/>
              </a:spcBef>
            </a:pPr>
            <a:r>
              <a:rPr lang="en-US" sz="1600" dirty="0">
                <a:latin typeface="Calibri Light" charset="0"/>
                <a:ea typeface="Calibri Light" charset="0"/>
                <a:cs typeface="Calibri Light" charset="0"/>
              </a:rPr>
              <a:t>Civil society groups and individual contributors.</a:t>
            </a:r>
          </a:p>
          <a:p>
            <a:pPr algn="just">
              <a:spcBef>
                <a:spcPts val="0"/>
              </a:spcBef>
            </a:pPr>
            <a:r>
              <a:rPr lang="en-US" sz="1800" b="1" u="sng" dirty="0">
                <a:latin typeface="Calibri Light" charset="0"/>
                <a:ea typeface="Calibri Light" charset="0"/>
                <a:cs typeface="Calibri Light" charset="0"/>
              </a:rPr>
              <a:t>Structure:</a:t>
            </a:r>
          </a:p>
          <a:p>
            <a:pPr lvl="1" algn="just">
              <a:spcBef>
                <a:spcPts val="0"/>
              </a:spcBef>
            </a:pPr>
            <a:r>
              <a:rPr lang="en-US" sz="1600" dirty="0">
                <a:latin typeface="Calibri Light" charset="0"/>
                <a:ea typeface="Calibri Light" charset="0"/>
                <a:cs typeface="Calibri Light" charset="0"/>
              </a:rPr>
              <a:t>Typically structured around themes, such as risk management, incident response, emerging technologies, and privacy considerations.</a:t>
            </a:r>
          </a:p>
          <a:p>
            <a:pPr lvl="1" algn="just">
              <a:spcBef>
                <a:spcPts val="0"/>
              </a:spcBef>
            </a:pPr>
            <a:r>
              <a:rPr lang="en-US" sz="1600" dirty="0">
                <a:latin typeface="Calibri Light" charset="0"/>
                <a:ea typeface="Calibri Light" charset="0"/>
                <a:cs typeface="Calibri Light" charset="0"/>
              </a:rPr>
              <a:t>Responses can include narrative text, bullet points, tables, or technical specifications.</a:t>
            </a:r>
          </a:p>
          <a:p>
            <a:pPr algn="just">
              <a:spcBef>
                <a:spcPts val="0"/>
              </a:spcBef>
            </a:pPr>
            <a:r>
              <a:rPr lang="en-US" sz="1800" b="1" u="sng" dirty="0">
                <a:latin typeface="Calibri Light" charset="0"/>
                <a:ea typeface="Calibri Light" charset="0"/>
                <a:cs typeface="Calibri Light" charset="0"/>
              </a:rPr>
              <a:t>Volume of Data:</a:t>
            </a:r>
          </a:p>
          <a:p>
            <a:pPr lvl="1" algn="just">
              <a:spcBef>
                <a:spcPts val="0"/>
              </a:spcBef>
            </a:pPr>
            <a:r>
              <a:rPr lang="en-US" sz="1600" dirty="0">
                <a:latin typeface="Calibri Light" charset="0"/>
                <a:ea typeface="Calibri Light" charset="0"/>
                <a:cs typeface="Calibri Light" charset="0"/>
              </a:rPr>
              <a:t>The RFI received over 130 responses, resulting in a rich corpus of text data for analysis.</a:t>
            </a:r>
          </a:p>
          <a:p>
            <a:pPr lvl="1" algn="just">
              <a:spcBef>
                <a:spcPts val="0"/>
              </a:spcBef>
            </a:pPr>
            <a:r>
              <a:rPr lang="en-US" sz="1600" dirty="0">
                <a:latin typeface="Calibri Light" charset="0"/>
                <a:ea typeface="Calibri Light" charset="0"/>
                <a:cs typeface="Calibri Light" charset="0"/>
              </a:rPr>
              <a:t>Responses vary in length and detail, from brief comments to lengthy technical reports.</a:t>
            </a: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D2B66408-757E-DEA0-8396-87ABE6829214}"/>
              </a:ext>
            </a:extLst>
          </p:cNvPr>
          <p:cNvPicPr>
            <a:picLocks noChangeAspect="1"/>
          </p:cNvPicPr>
          <p:nvPr/>
        </p:nvPicPr>
        <p:blipFill>
          <a:blip r:embed="rId3"/>
          <a:stretch>
            <a:fillRect/>
          </a:stretch>
        </p:blipFill>
        <p:spPr>
          <a:xfrm>
            <a:off x="11424592" y="98706"/>
            <a:ext cx="648072" cy="648072"/>
          </a:xfrm>
          <a:prstGeom prst="rect">
            <a:avLst/>
          </a:prstGeom>
        </p:spPr>
      </p:pic>
      <p:sp>
        <p:nvSpPr>
          <p:cNvPr id="5" name="Shape 57">
            <a:extLst>
              <a:ext uri="{FF2B5EF4-FFF2-40B4-BE49-F238E27FC236}">
                <a16:creationId xmlns:a16="http://schemas.microsoft.com/office/drawing/2014/main" id="{21C9A32A-FD48-EDC5-FBA4-7B86D46A2A8A}"/>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310185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B535-F210-341D-1F84-86731222FFE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B77F247-E979-EC30-36B7-B360802F4A0D}"/>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Topics and Themes:</a:t>
            </a:r>
          </a:p>
          <a:p>
            <a:pPr lvl="1" algn="just">
              <a:spcBef>
                <a:spcPts val="0"/>
              </a:spcBef>
            </a:pPr>
            <a:r>
              <a:rPr lang="en-US" sz="2400" dirty="0">
                <a:latin typeface="Calibri Light" charset="0"/>
                <a:ea typeface="Calibri Light" charset="0"/>
                <a:cs typeface="Calibri Light" charset="0"/>
              </a:rPr>
              <a:t>The data contains insights into critical cybersecurity issues, including:</a:t>
            </a:r>
          </a:p>
          <a:p>
            <a:pPr lvl="2" algn="just">
              <a:spcBef>
                <a:spcPts val="0"/>
              </a:spcBef>
            </a:pPr>
            <a:r>
              <a:rPr lang="en-US" sz="2000" dirty="0">
                <a:latin typeface="Calibri Light" charset="0"/>
                <a:ea typeface="Calibri Light" charset="0"/>
                <a:cs typeface="Calibri Light" charset="0"/>
              </a:rPr>
              <a:t>Risk assessment and management practices.</a:t>
            </a:r>
          </a:p>
          <a:p>
            <a:pPr lvl="2" algn="just">
              <a:spcBef>
                <a:spcPts val="0"/>
              </a:spcBef>
            </a:pPr>
            <a:r>
              <a:rPr lang="en-US" sz="2000" dirty="0">
                <a:latin typeface="Calibri Light" charset="0"/>
                <a:ea typeface="Calibri Light" charset="0"/>
                <a:cs typeface="Calibri Light" charset="0"/>
              </a:rPr>
              <a:t>Strategies for securing critical infrastructure.</a:t>
            </a:r>
          </a:p>
          <a:p>
            <a:pPr lvl="2" algn="just">
              <a:spcBef>
                <a:spcPts val="0"/>
              </a:spcBef>
            </a:pPr>
            <a:r>
              <a:rPr lang="en-US" sz="2000" dirty="0">
                <a:latin typeface="Calibri Light" charset="0"/>
                <a:ea typeface="Calibri Light" charset="0"/>
                <a:cs typeface="Calibri Light" charset="0"/>
              </a:rPr>
              <a:t>Adoption of emerging technologies like AI, IoT, and quantum computing.</a:t>
            </a:r>
          </a:p>
          <a:p>
            <a:pPr lvl="2" algn="just">
              <a:spcBef>
                <a:spcPts val="0"/>
              </a:spcBef>
            </a:pPr>
            <a:r>
              <a:rPr lang="en-US" sz="2000" dirty="0">
                <a:latin typeface="Calibri Light" charset="0"/>
                <a:ea typeface="Calibri Light" charset="0"/>
                <a:cs typeface="Calibri Light" charset="0"/>
              </a:rPr>
              <a:t>Compliance with evolving regulations and standards.</a:t>
            </a:r>
          </a:p>
          <a:p>
            <a:pPr algn="just">
              <a:spcBef>
                <a:spcPts val="0"/>
              </a:spcBef>
            </a:pPr>
            <a:endParaRPr lang="en-US" sz="2800" u="sng" dirty="0">
              <a:latin typeface="Calibri Light" charset="0"/>
              <a:ea typeface="Calibri Light" charset="0"/>
              <a:cs typeface="Calibri Light" charset="0"/>
            </a:endParaRPr>
          </a:p>
          <a:p>
            <a:pPr algn="just">
              <a:spcBef>
                <a:spcPts val="0"/>
              </a:spcBef>
            </a:pPr>
            <a:r>
              <a:rPr lang="en-US" sz="2800" u="sng" dirty="0">
                <a:latin typeface="Calibri Light" charset="0"/>
                <a:ea typeface="Calibri Light" charset="0"/>
                <a:cs typeface="Calibri Light" charset="0"/>
              </a:rPr>
              <a:t>Stakeholder Perspectives:</a:t>
            </a:r>
          </a:p>
          <a:p>
            <a:pPr lvl="1" algn="just">
              <a:spcBef>
                <a:spcPts val="0"/>
              </a:spcBef>
            </a:pPr>
            <a:r>
              <a:rPr lang="en-US" sz="2400" dirty="0">
                <a:latin typeface="Calibri Light" charset="0"/>
                <a:ea typeface="Calibri Light" charset="0"/>
                <a:cs typeface="Calibri Light" charset="0"/>
              </a:rPr>
              <a:t>The responses reveal varying priorities and concerns across sectors, reflecting the diverse impact of cybersecurity issues.</a:t>
            </a:r>
          </a:p>
          <a:p>
            <a:pPr algn="just">
              <a:spcBef>
                <a:spcPts val="0"/>
              </a:spcBef>
            </a:pPr>
            <a:endParaRPr lang="en-US" sz="2800" b="1"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Policy and Technical Recommendations:</a:t>
            </a:r>
          </a:p>
          <a:p>
            <a:pPr lvl="1" algn="just">
              <a:spcBef>
                <a:spcPts val="0"/>
              </a:spcBef>
            </a:pPr>
            <a:r>
              <a:rPr lang="en-US" sz="2400" dirty="0">
                <a:latin typeface="Calibri Light" charset="0"/>
                <a:ea typeface="Calibri Light" charset="0"/>
                <a:cs typeface="Calibri Light" charset="0"/>
              </a:rPr>
              <a:t>The data offers practical guidance and innovative ideas that can inform policy and research.</a:t>
            </a:r>
          </a:p>
        </p:txBody>
      </p:sp>
      <p:pic>
        <p:nvPicPr>
          <p:cNvPr id="4" name="Picture 4">
            <a:extLst>
              <a:ext uri="{FF2B5EF4-FFF2-40B4-BE49-F238E27FC236}">
                <a16:creationId xmlns:a16="http://schemas.microsoft.com/office/drawing/2014/main" id="{68E8F41C-57FB-72B0-86DF-4C02208A3CC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4AE68220-DB60-F04D-CF55-6AC020DF4189}"/>
              </a:ext>
            </a:extLst>
          </p:cNvPr>
          <p:cNvPicPr>
            <a:picLocks noChangeAspect="1"/>
          </p:cNvPicPr>
          <p:nvPr/>
        </p:nvPicPr>
        <p:blipFill>
          <a:blip r:embed="rId3"/>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731CC945-FAB9-27ED-1338-8983D6606C08}"/>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4110223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1CBD-8D5E-D915-96BA-A39664C20D4C}"/>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C9885F70-93D1-347A-E147-376DA0DD3061}"/>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Unstructured Data:</a:t>
            </a:r>
          </a:p>
          <a:p>
            <a:pPr lvl="1" algn="just">
              <a:spcBef>
                <a:spcPts val="0"/>
              </a:spcBef>
            </a:pPr>
            <a:r>
              <a:rPr lang="en-US" sz="2400" dirty="0">
                <a:latin typeface="Calibri Light" charset="0"/>
                <a:ea typeface="Calibri Light" charset="0"/>
                <a:cs typeface="Calibri Light" charset="0"/>
              </a:rPr>
              <a:t>Responses are often in free-text format, requiring preprocessing for analysis.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Diversity of Language:</a:t>
            </a:r>
          </a:p>
          <a:p>
            <a:pPr lvl="1" algn="just">
              <a:spcBef>
                <a:spcPts val="0"/>
              </a:spcBef>
            </a:pPr>
            <a:r>
              <a:rPr lang="en-US" sz="2400" dirty="0">
                <a:latin typeface="Calibri Light" charset="0"/>
                <a:ea typeface="Calibri Light" charset="0"/>
                <a:cs typeface="Calibri Light" charset="0"/>
              </a:rPr>
              <a:t>Technical jargon, legal terminology, and plain language may coexist, necessitating careful NLP techniques.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Volume:</a:t>
            </a:r>
          </a:p>
          <a:p>
            <a:pPr lvl="1" algn="just">
              <a:spcBef>
                <a:spcPts val="0"/>
              </a:spcBef>
            </a:pPr>
            <a:r>
              <a:rPr lang="en-US" sz="2400" dirty="0">
                <a:latin typeface="Calibri Light" charset="0"/>
                <a:ea typeface="Calibri Light" charset="0"/>
                <a:cs typeface="Calibri Light" charset="0"/>
              </a:rPr>
              <a:t>Handling and analyzing large datasets from these RFIs may require efficient computational methods.</a:t>
            </a:r>
          </a:p>
          <a:p>
            <a:pPr algn="just">
              <a:spcBef>
                <a:spcPts val="0"/>
              </a:spcBef>
            </a:pPr>
            <a:endParaRPr lang="en-US" sz="2400" dirty="0">
              <a:latin typeface="Calibri Light" charset="0"/>
              <a:ea typeface="Calibri Light" charset="0"/>
              <a:cs typeface="Calibri Light" charset="0"/>
            </a:endParaRPr>
          </a:p>
          <a:p>
            <a:pPr algn="just">
              <a:spcBef>
                <a:spcPts val="0"/>
              </a:spcBef>
            </a:pPr>
            <a:r>
              <a:rPr lang="en-US" sz="2400" dirty="0">
                <a:latin typeface="Calibri Light" charset="0"/>
                <a:ea typeface="Calibri Light" charset="0"/>
                <a:cs typeface="Calibri Light" charset="0"/>
              </a:rPr>
              <a:t>The </a:t>
            </a:r>
            <a:r>
              <a:rPr lang="en-US" sz="2400" b="1" u="sng" dirty="0">
                <a:latin typeface="Calibri Light" charset="0"/>
                <a:ea typeface="Calibri Light" charset="0"/>
                <a:cs typeface="Calibri Light" charset="0"/>
              </a:rPr>
              <a:t>NIST Cybersecurity RFI Corpus</a:t>
            </a:r>
            <a:r>
              <a:rPr lang="en-US" sz="2400" b="1" dirty="0">
                <a:latin typeface="Calibri Light" charset="0"/>
                <a:ea typeface="Calibri Light" charset="0"/>
                <a:cs typeface="Calibri Light" charset="0"/>
              </a:rPr>
              <a:t> </a:t>
            </a:r>
            <a:r>
              <a:rPr lang="en-US" sz="2400" dirty="0">
                <a:latin typeface="Calibri Light" charset="0"/>
                <a:ea typeface="Calibri Light" charset="0"/>
                <a:cs typeface="Calibri Light" charset="0"/>
              </a:rPr>
              <a:t>is ideal for thematic analysis, topic modeling, sentiment analysis, and comparative studies to understand the evolution of cybersecurity concerns and stakeholder priorities.</a:t>
            </a:r>
          </a:p>
        </p:txBody>
      </p:sp>
      <p:pic>
        <p:nvPicPr>
          <p:cNvPr id="4" name="Picture 4">
            <a:extLst>
              <a:ext uri="{FF2B5EF4-FFF2-40B4-BE49-F238E27FC236}">
                <a16:creationId xmlns:a16="http://schemas.microsoft.com/office/drawing/2014/main" id="{F30E3904-3B08-0C0E-90CC-6A32DDAE89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D6383B4F-E190-080C-B5F6-141B0E7E57D5}"/>
              </a:ext>
            </a:extLst>
          </p:cNvPr>
          <p:cNvPicPr>
            <a:picLocks noChangeAspect="1"/>
          </p:cNvPicPr>
          <p:nvPr/>
        </p:nvPicPr>
        <p:blipFill>
          <a:blip r:embed="rId3"/>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4DFDE7D1-A700-CC20-DD21-60BA31123F7D}"/>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2351057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AC032-7CAA-9546-53DE-8DE63198D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DA5957-48CB-35A1-0969-59DF5457BECA}"/>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CFD5D61F-7408-FA66-D1FA-1F201A3DAF6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D01D6F60-9C7B-0578-9F60-8780A99039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E3BEC543-C6B7-CBF3-E201-7E9A78ABB2C4}"/>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3B4937FB-2B08-4F59-D2B4-53E17FFE4FDD}"/>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8C24ABFE-8623-34E0-71D9-E007B4CD9929}"/>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5BA7ED94-A2D0-39A1-655A-3341B085268C}"/>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78737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F678-29BB-AEA7-3C14-35540A14B22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DB36BA-9E30-BD73-A89F-6CD998CCB4B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F13C6F0-CC4D-DDBA-015B-888CD1A3E03E}"/>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II: Bag of Words (BOW) </a:t>
            </a:r>
            <a:r>
              <a:rPr lang="en-CA" sz="1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Text Analytics Approaches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6624BF57-A00A-B0A6-9120-08555DEED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4AFDF41A-6D4D-9004-17EC-B292B1BDABA4}"/>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BAC8B55-2140-5B83-BED9-33C91E1488E2}"/>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11028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44946-C7F3-CA96-50CF-5DB6BF011C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43FDCB-3FF7-A752-BA1A-04BA0F546A64}"/>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F5A33CE1-2BFC-E4F1-A0DF-CFBB5ECEA85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8" name="Picture 4">
            <a:extLst>
              <a:ext uri="{FF2B5EF4-FFF2-40B4-BE49-F238E27FC236}">
                <a16:creationId xmlns:a16="http://schemas.microsoft.com/office/drawing/2014/main" id="{6EC547DB-37C0-0CE4-B668-8A6BFA013D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1BBC0859-CFF7-1547-3EFC-9BED153F5E8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Cybersecurity RFI Corpus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Topic Modeling</a:t>
            </a:r>
          </a:p>
        </p:txBody>
      </p:sp>
      <p:sp>
        <p:nvSpPr>
          <p:cNvPr id="4" name="TextBox 3">
            <a:extLst>
              <a:ext uri="{FF2B5EF4-FFF2-40B4-BE49-F238E27FC236}">
                <a16:creationId xmlns:a16="http://schemas.microsoft.com/office/drawing/2014/main" id="{7FC9B9B3-B3D1-76E2-39A2-B2E341813B7A}"/>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050AA77-E52B-8833-E795-F0E8C039C25C}"/>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Notebook LM/AI Studio</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767F49F-1605-F04C-2C07-4224A46B85D6}"/>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7583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6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a:t>
            </a:r>
          </a:p>
        </p:txBody>
      </p:sp>
    </p:spTree>
    <p:extLst>
      <p:ext uri="{BB962C8B-B14F-4D97-AF65-F5344CB8AC3E}">
        <p14:creationId xmlns:p14="http://schemas.microsoft.com/office/powerpoint/2010/main" val="1359758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hape 57">
            <a:extLst>
              <a:ext uri="{FF2B5EF4-FFF2-40B4-BE49-F238E27FC236}">
                <a16:creationId xmlns:a16="http://schemas.microsoft.com/office/drawing/2014/main" id="{82C5652E-7426-EA93-379D-D7CB24453536}"/>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spTree>
    <p:extLst>
      <p:ext uri="{BB962C8B-B14F-4D97-AF65-F5344CB8AC3E}">
        <p14:creationId xmlns:p14="http://schemas.microsoft.com/office/powerpoint/2010/main" val="243849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8FBD-9C8E-09FE-057F-7C22DD82E7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B3D8B7-1D28-D134-CEB8-E37934A69C78}"/>
              </a:ext>
            </a:extLst>
          </p:cNvPr>
          <p:cNvPicPr>
            <a:picLocks noChangeAspect="1"/>
          </p:cNvPicPr>
          <p:nvPr/>
        </p:nvPicPr>
        <p:blipFill>
          <a:blip r:embed="rId3"/>
          <a:srcRect b="24910"/>
          <a:stretch/>
        </p:blipFill>
        <p:spPr>
          <a:xfrm>
            <a:off x="-7711" y="-27385"/>
            <a:ext cx="5262973" cy="2173318"/>
          </a:xfrm>
          <a:prstGeom prst="rect">
            <a:avLst/>
          </a:prstGeom>
        </p:spPr>
      </p:pic>
      <p:sp>
        <p:nvSpPr>
          <p:cNvPr id="11" name="TextBox 10">
            <a:extLst>
              <a:ext uri="{FF2B5EF4-FFF2-40B4-BE49-F238E27FC236}">
                <a16:creationId xmlns:a16="http://schemas.microsoft.com/office/drawing/2014/main" id="{9686FC7B-D7C0-A09F-0035-08F1EB6EA3CC}"/>
              </a:ext>
            </a:extLst>
          </p:cNvPr>
          <p:cNvSpPr txBox="1"/>
          <p:nvPr/>
        </p:nvSpPr>
        <p:spPr>
          <a:xfrm>
            <a:off x="191344" y="3048049"/>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 - </a:t>
            </a:r>
            <a:r>
              <a:rPr lang="en-CA" dirty="0">
                <a:solidFill>
                  <a:prstClr val="black"/>
                </a:solidFill>
                <a:highlight>
                  <a:srgbClr val="FFFF00"/>
                </a:highlight>
                <a:latin typeface="Calibri"/>
              </a:rPr>
              <a:t>DLC</a:t>
            </a:r>
          </a:p>
          <a:p>
            <a:pPr marL="1485900" lvl="2" indent="-571500">
              <a:buFont typeface="Arial" charset="0"/>
              <a:buChar char="•"/>
              <a:defRPr/>
            </a:pPr>
            <a:r>
              <a:rPr lang="en-CA" dirty="0">
                <a:solidFill>
                  <a:prstClr val="black"/>
                </a:solidFill>
                <a:latin typeface="Calibri"/>
              </a:rPr>
              <a:t>NIST Cybersecurity RFI Corpus - </a:t>
            </a:r>
            <a:r>
              <a:rPr lang="en-CA" dirty="0">
                <a:solidFill>
                  <a:prstClr val="black"/>
                </a:solidFill>
                <a:highlight>
                  <a:srgbClr val="FFFF00"/>
                </a:highlight>
                <a:latin typeface="Calibri"/>
              </a:rPr>
              <a:t>HW</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JW/MA</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 - </a:t>
            </a:r>
            <a:r>
              <a:rPr lang="en-CA" dirty="0">
                <a:solidFill>
                  <a:prstClr val="black"/>
                </a:solidFill>
                <a:highlight>
                  <a:srgbClr val="FFFF00"/>
                </a:highlight>
                <a:latin typeface="Calibri"/>
              </a:rPr>
              <a:t>DLC</a:t>
            </a:r>
          </a:p>
        </p:txBody>
      </p:sp>
      <p:sp>
        <p:nvSpPr>
          <p:cNvPr id="4" name="TextBox 3">
            <a:extLst>
              <a:ext uri="{FF2B5EF4-FFF2-40B4-BE49-F238E27FC236}">
                <a16:creationId xmlns:a16="http://schemas.microsoft.com/office/drawing/2014/main" id="{AC611903-6405-D89D-2082-9113ACC1CA33}"/>
              </a:ext>
            </a:extLst>
          </p:cNvPr>
          <p:cNvSpPr txBox="1"/>
          <p:nvPr/>
        </p:nvSpPr>
        <p:spPr>
          <a:xfrm>
            <a:off x="27566" y="23556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42BE6D2-B049-B35E-9EF8-26451D81009B}"/>
              </a:ext>
            </a:extLst>
          </p:cNvPr>
          <p:cNvSpPr txBox="1"/>
          <p:nvPr/>
        </p:nvSpPr>
        <p:spPr>
          <a:xfrm>
            <a:off x="6501924" y="3048049"/>
            <a:ext cx="5498731"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 - </a:t>
            </a:r>
            <a:r>
              <a:rPr lang="en-CA" dirty="0">
                <a:solidFill>
                  <a:prstClr val="black"/>
                </a:solidFill>
                <a:highlight>
                  <a:srgbClr val="FFFF00"/>
                </a:highlight>
                <a:latin typeface="Calibri"/>
              </a:rPr>
              <a:t>DLC</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p:txBody>
      </p:sp>
      <p:sp>
        <p:nvSpPr>
          <p:cNvPr id="2" name="TextBox 1">
            <a:extLst>
              <a:ext uri="{FF2B5EF4-FFF2-40B4-BE49-F238E27FC236}">
                <a16:creationId xmlns:a16="http://schemas.microsoft.com/office/drawing/2014/main" id="{CC5E5A71-1D92-5632-EEC6-A51596FDBA2E}"/>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4">
            <a:extLst>
              <a:ext uri="{FF2B5EF4-FFF2-40B4-BE49-F238E27FC236}">
                <a16:creationId xmlns:a16="http://schemas.microsoft.com/office/drawing/2014/main" id="{B6468902-E34E-54FA-B1D8-61FF69E6D7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9" name="Picture 8">
            <a:extLst>
              <a:ext uri="{FF2B5EF4-FFF2-40B4-BE49-F238E27FC236}">
                <a16:creationId xmlns:a16="http://schemas.microsoft.com/office/drawing/2014/main" id="{BEB8F698-0541-7900-999A-A079C8BFB91A}"/>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14871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
        <p:nvSpPr>
          <p:cNvPr id="4" name="Shape 57">
            <a:extLst>
              <a:ext uri="{FF2B5EF4-FFF2-40B4-BE49-F238E27FC236}">
                <a16:creationId xmlns:a16="http://schemas.microsoft.com/office/drawing/2014/main" id="{8F2D21E8-5FD2-9382-4B58-740D11B78188}"/>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Categorization Models/Dictionaries/Lexicons</a:t>
            </a:r>
          </a:p>
        </p:txBody>
      </p:sp>
    </p:spTree>
    <p:extLst>
      <p:ext uri="{BB962C8B-B14F-4D97-AF65-F5344CB8AC3E}">
        <p14:creationId xmlns:p14="http://schemas.microsoft.com/office/powerpoint/2010/main" val="3930431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
        <p:nvSpPr>
          <p:cNvPr id="3" name="Shape 57">
            <a:extLst>
              <a:ext uri="{FF2B5EF4-FFF2-40B4-BE49-F238E27FC236}">
                <a16:creationId xmlns:a16="http://schemas.microsoft.com/office/drawing/2014/main" id="{B15FA02B-D125-841E-FD84-D78ACEBBAEC1}"/>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3209958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4" name="Shape 57">
            <a:extLst>
              <a:ext uri="{FF2B5EF4-FFF2-40B4-BE49-F238E27FC236}">
                <a16:creationId xmlns:a16="http://schemas.microsoft.com/office/drawing/2014/main" id="{87BFCD71-F9A5-A166-9EEB-09442884A697}"/>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
        <p:nvSpPr>
          <p:cNvPr id="4" name="Shape 57">
            <a:extLst>
              <a:ext uri="{FF2B5EF4-FFF2-40B4-BE49-F238E27FC236}">
                <a16:creationId xmlns:a16="http://schemas.microsoft.com/office/drawing/2014/main" id="{3535C210-D1E0-B095-124D-C3BFF334D4D1}"/>
              </a:ext>
            </a:extLst>
          </p:cNvPr>
          <p:cNvSpPr txBox="1">
            <a:spLocks/>
          </p:cNvSpPr>
          <p:nvPr/>
        </p:nvSpPr>
        <p:spPr>
          <a:xfrm>
            <a:off x="24680" y="4462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a:t>
            </a:r>
          </a:p>
        </p:txBody>
      </p:sp>
    </p:spTree>
    <p:extLst>
      <p:ext uri="{BB962C8B-B14F-4D97-AF65-F5344CB8AC3E}">
        <p14:creationId xmlns:p14="http://schemas.microsoft.com/office/powerpoint/2010/main" val="1153285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
        <p:nvSpPr>
          <p:cNvPr id="5" name="Shape 57">
            <a:extLst>
              <a:ext uri="{FF2B5EF4-FFF2-40B4-BE49-F238E27FC236}">
                <a16:creationId xmlns:a16="http://schemas.microsoft.com/office/drawing/2014/main" id="{B18C041A-76E6-3D81-E73F-F553662A5E95}"/>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 Approaches</a:t>
            </a:r>
          </a:p>
        </p:txBody>
      </p:sp>
    </p:spTree>
    <p:extLst>
      <p:ext uri="{BB962C8B-B14F-4D97-AF65-F5344CB8AC3E}">
        <p14:creationId xmlns:p14="http://schemas.microsoft.com/office/powerpoint/2010/main" val="3806493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NIST Cybersecurity RFI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(n-grams)</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7D03-5718-5E6E-E7C1-B2919492B5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43E433-0F27-12EF-3A70-9AB6DDB14D83}"/>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6A28CAE5-02A0-D5BA-1236-D71FDA3C7FA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5A117F4C-E0A9-B55F-A231-E2805F77F7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3167B52F-94BC-BA9F-FF4F-C364100D5E76}"/>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highlight>
                  <a:srgbClr val="FFFF00"/>
                </a:highlight>
                <a:latin typeface="Calibri"/>
              </a:rPr>
              <a:t>Topic Modeling</a:t>
            </a:r>
          </a:p>
        </p:txBody>
      </p:sp>
      <p:sp>
        <p:nvSpPr>
          <p:cNvPr id="4" name="TextBox 3">
            <a:extLst>
              <a:ext uri="{FF2B5EF4-FFF2-40B4-BE49-F238E27FC236}">
                <a16:creationId xmlns:a16="http://schemas.microsoft.com/office/drawing/2014/main" id="{E66C3CF7-D375-16FD-B58E-0FAA7CB5511F}"/>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6D4B20DD-BA5F-5AC4-F650-213D7F51547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B64FEB9C-15B6-A23A-D2A2-6607CC9662F3}"/>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184334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A1CE-40B4-2004-47E3-ECF1D24F7D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77E928-1D9C-D444-0E55-DBF04BDD69C6}"/>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7FC56249-B4D4-FC7B-0373-3D830C2E9006}"/>
              </a:ext>
            </a:extLst>
          </p:cNvPr>
          <p:cNvSpPr txBox="1"/>
          <p:nvPr/>
        </p:nvSpPr>
        <p:spPr>
          <a:xfrm>
            <a:off x="-24680" y="2529478"/>
            <a:ext cx="12192000" cy="1938992"/>
          </a:xfrm>
          <a:prstGeom prst="rect">
            <a:avLst/>
          </a:prstGeom>
          <a:noFill/>
        </p:spPr>
        <p:txBody>
          <a:bodyPr wrap="square" rtlCol="0">
            <a:spAutoFit/>
          </a:bodyPr>
          <a:lstStyle/>
          <a:p>
            <a:pPr algn="ctr"/>
            <a:r>
              <a:rPr lang="en-CA" sz="6000" b="1" dirty="0">
                <a:solidFill>
                  <a:schemeClr val="bg1"/>
                </a:solidFill>
                <a:highlight>
                  <a:srgbClr val="3E6CA4"/>
                </a:highlight>
              </a:rPr>
              <a:t>   Session III: NLP – Syntactic Parsing   </a:t>
            </a:r>
            <a:r>
              <a:rPr lang="en-CA" sz="200" b="1" dirty="0">
                <a:solidFill>
                  <a:schemeClr val="bg1"/>
                </a:solidFill>
                <a:highlight>
                  <a:srgbClr val="3E6CA4"/>
                </a:highlight>
              </a:rPr>
              <a:t>.</a:t>
            </a:r>
            <a:r>
              <a:rPr lang="en-CA" sz="100" b="1" dirty="0">
                <a:solidFill>
                  <a:schemeClr val="bg1"/>
                </a:solidFill>
                <a:highlight>
                  <a:srgbClr val="3E6CA4"/>
                </a:highlight>
              </a:rPr>
              <a:t>.</a:t>
            </a:r>
            <a:r>
              <a:rPr lang="en-CA" sz="6000" b="1" dirty="0">
                <a:solidFill>
                  <a:schemeClr val="bg1"/>
                </a:solidFill>
                <a:highlight>
                  <a:srgbClr val="3E6CA4"/>
                </a:highlight>
              </a:rPr>
              <a:t> </a:t>
            </a:r>
            <a:br>
              <a:rPr lang="en-CA" sz="6000" b="1" dirty="0">
                <a:solidFill>
                  <a:schemeClr val="bg1"/>
                </a:solidFill>
                <a:highlight>
                  <a:srgbClr val="3E6CA4"/>
                </a:highlight>
              </a:rPr>
            </a:br>
            <a:r>
              <a:rPr lang="en-CA" sz="6000" b="1" dirty="0">
                <a:solidFill>
                  <a:schemeClr val="bg1"/>
                </a:solidFill>
                <a:highlight>
                  <a:srgbClr val="3E6CA4"/>
                </a:highlight>
              </a:rPr>
              <a:t> and Unsupervised Machine Learning </a:t>
            </a:r>
            <a:r>
              <a:rPr lang="en-CA" sz="100" b="1" dirty="0">
                <a:solidFill>
                  <a:schemeClr val="bg1"/>
                </a:solidFill>
                <a:highlight>
                  <a:srgbClr val="3E6CA4"/>
                </a:highlight>
              </a:rPr>
              <a:t>.</a:t>
            </a:r>
            <a:r>
              <a:rPr lang="en-CA" sz="60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5577320-4E06-96EC-7048-6BF72B60FC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EAE3AB83-B91D-D332-745C-B3AAC296F739}"/>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639FC1F5-5AD4-D259-6444-AEEDC1C3DA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50461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44821-2BEF-C8F7-FEED-619D925283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B9C50F-D401-FC19-7E1C-87C442E874F0}"/>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85B627B0-6C8B-4C69-021C-C988798D68C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Welcome, Logistics,  </a:t>
            </a:r>
            <a:br>
              <a:rPr lang="en-CA" sz="6600" b="1" dirty="0">
                <a:solidFill>
                  <a:schemeClr val="bg1"/>
                </a:solidFill>
                <a:highlight>
                  <a:srgbClr val="3E6CA4"/>
                </a:highlight>
              </a:rPr>
            </a:br>
            <a:r>
              <a:rPr lang="en-CA" sz="6600" b="1" dirty="0">
                <a:solidFill>
                  <a:schemeClr val="bg1"/>
                </a:solidFill>
                <a:highlight>
                  <a:srgbClr val="3E6CA4"/>
                </a:highlight>
              </a:rPr>
              <a:t>  and Introductions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3527479E-311C-E7F9-41B9-C69E3F42C5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902A12FF-DF6E-D1DF-C643-6C37FAF51367}"/>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449C0394-F6A4-CEAC-10BF-9D2D4B64F80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92385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
        <p:nvSpPr>
          <p:cNvPr id="2" name="Shape 57">
            <a:extLst>
              <a:ext uri="{FF2B5EF4-FFF2-40B4-BE49-F238E27FC236}">
                <a16:creationId xmlns:a16="http://schemas.microsoft.com/office/drawing/2014/main" id="{5667AB44-3B53-7779-16FF-6BCE2F5DCBDB}"/>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1483494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3" name="Shape 57">
            <a:extLst>
              <a:ext uri="{FF2B5EF4-FFF2-40B4-BE49-F238E27FC236}">
                <a16:creationId xmlns:a16="http://schemas.microsoft.com/office/drawing/2014/main" id="{F4656E3E-1F68-05C7-9A8F-DC6E980F5D24}"/>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2970024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
        <p:nvSpPr>
          <p:cNvPr id="2" name="Shape 57">
            <a:extLst>
              <a:ext uri="{FF2B5EF4-FFF2-40B4-BE49-F238E27FC236}">
                <a16:creationId xmlns:a16="http://schemas.microsoft.com/office/drawing/2014/main" id="{18B54531-A18C-BDD1-FDD6-450FE96C01FE}"/>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a:t>
            </a:r>
          </a:p>
        </p:txBody>
      </p:sp>
    </p:spTree>
    <p:extLst>
      <p:ext uri="{BB962C8B-B14F-4D97-AF65-F5344CB8AC3E}">
        <p14:creationId xmlns:p14="http://schemas.microsoft.com/office/powerpoint/2010/main" val="3834201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
        <p:nvSpPr>
          <p:cNvPr id="2" name="Shape 57">
            <a:extLst>
              <a:ext uri="{FF2B5EF4-FFF2-40B4-BE49-F238E27FC236}">
                <a16:creationId xmlns:a16="http://schemas.microsoft.com/office/drawing/2014/main" id="{DB744934-F136-A3C3-0E2D-3BC4E91C428C}"/>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970592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
        <p:nvSpPr>
          <p:cNvPr id="4" name="Shape 57">
            <a:extLst>
              <a:ext uri="{FF2B5EF4-FFF2-40B4-BE49-F238E27FC236}">
                <a16:creationId xmlns:a16="http://schemas.microsoft.com/office/drawing/2014/main" id="{3BD68930-DCF7-8E6D-DB1F-2F694C3EC1B3}"/>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327192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
        <p:nvSpPr>
          <p:cNvPr id="2" name="Shape 57">
            <a:extLst>
              <a:ext uri="{FF2B5EF4-FFF2-40B4-BE49-F238E27FC236}">
                <a16:creationId xmlns:a16="http://schemas.microsoft.com/office/drawing/2014/main" id="{DAEC401E-1791-0E1E-C96B-E4D4870244B0}"/>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openNLP</a:t>
            </a:r>
            <a:endPar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spTree>
    <p:extLst>
      <p:ext uri="{BB962C8B-B14F-4D97-AF65-F5344CB8AC3E}">
        <p14:creationId xmlns:p14="http://schemas.microsoft.com/office/powerpoint/2010/main" val="1159768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
        <p:nvSpPr>
          <p:cNvPr id="2" name="Shape 57">
            <a:extLst>
              <a:ext uri="{FF2B5EF4-FFF2-40B4-BE49-F238E27FC236}">
                <a16:creationId xmlns:a16="http://schemas.microsoft.com/office/drawing/2014/main" id="{596812F8-4F92-B405-F27E-E7C651256E4A}"/>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Maximum Entropy (maxent)</a:t>
            </a:r>
          </a:p>
        </p:txBody>
      </p:sp>
    </p:spTree>
    <p:extLst>
      <p:ext uri="{BB962C8B-B14F-4D97-AF65-F5344CB8AC3E}">
        <p14:creationId xmlns:p14="http://schemas.microsoft.com/office/powerpoint/2010/main" val="1371531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E257C-E5F3-AC8D-2026-625AB3E1EE2F}"/>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CC9C7000-F726-2621-D04B-4FBB6D7F60B7}"/>
              </a:ext>
            </a:extLst>
          </p:cNvPr>
          <p:cNvSpPr>
            <a:spLocks/>
          </p:cNvSpPr>
          <p:nvPr/>
        </p:nvSpPr>
        <p:spPr bwMode="auto">
          <a:xfrm>
            <a:off x="23997" y="559466"/>
            <a:ext cx="12168003" cy="62985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My Family</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Noemi Enchautegui-de-Jesus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Sean Manuel Cogburn-Enchautegui</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Courtney Dawn Cogburn</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Academic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American University (current)</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International Service</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Communication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Kogod</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School of Business</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Information Technology and Analytics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Syracuse University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 Studies</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Burton Blatt Institute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University of Michigan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Center for Research on e-Work</a:t>
            </a:r>
            <a:endPar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Government and Private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CSIS </a:t>
            </a:r>
            <a:r>
              <a:rPr kumimoji="0" lang="mr-IN"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t>
            </a: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GIIC</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CSIR – South Africa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CRS – Congressional Research Service</a:t>
            </a:r>
          </a:p>
          <a:p>
            <a:pPr marL="371767"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World Bank</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UNESCAP</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 GAID</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Funding</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National Science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The Nippon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JPMorgan Chase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WK Kellogg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Microsoft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Hewlett-Packard</a:t>
            </a: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Teaching Data Analytics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Big Data and Text Analytics (grad)</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a:t>
            </a:r>
            <a:r>
              <a:rPr kumimoji="0" lang="en-US" sz="1800" b="1"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Provalis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Business Analytics (MS)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AI Principles and Techniques</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GenAI Tools</a:t>
            </a:r>
          </a:p>
        </p:txBody>
      </p:sp>
      <p:pic>
        <p:nvPicPr>
          <p:cNvPr id="2" name="Picture 1">
            <a:extLst>
              <a:ext uri="{FF2B5EF4-FFF2-40B4-BE49-F238E27FC236}">
                <a16:creationId xmlns:a16="http://schemas.microsoft.com/office/drawing/2014/main" id="{D79685AF-E72D-D88F-3577-0EBFC71AFA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a:extLst>
              <a:ext uri="{FF2B5EF4-FFF2-40B4-BE49-F238E27FC236}">
                <a16:creationId xmlns:a16="http://schemas.microsoft.com/office/drawing/2014/main" id="{574B0DB9-23DE-2F7C-F4E1-BD291BD2CF03}"/>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a:extLst>
              <a:ext uri="{FF2B5EF4-FFF2-40B4-BE49-F238E27FC236}">
                <a16:creationId xmlns:a16="http://schemas.microsoft.com/office/drawing/2014/main" id="{DA98B9E8-7598-FEE3-4DA5-FACAF65E21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a:extLst>
              <a:ext uri="{FF2B5EF4-FFF2-40B4-BE49-F238E27FC236}">
                <a16:creationId xmlns:a16="http://schemas.microsoft.com/office/drawing/2014/main" id="{406E08C6-C05C-E0E0-289E-52186A75A382}"/>
              </a:ext>
            </a:extLst>
          </p:cNvPr>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a:extLst>
              <a:ext uri="{FF2B5EF4-FFF2-40B4-BE49-F238E27FC236}">
                <a16:creationId xmlns:a16="http://schemas.microsoft.com/office/drawing/2014/main" id="{B942EEB2-ABCB-3B27-49B6-E88F1C2FFD3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1" name="idpp_global_au_logo.png">
            <a:extLst>
              <a:ext uri="{FF2B5EF4-FFF2-40B4-BE49-F238E27FC236}">
                <a16:creationId xmlns:a16="http://schemas.microsoft.com/office/drawing/2014/main" id="{1937CA9D-1E1F-9605-C2B4-A8CD0D10DA5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a:extLst>
              <a:ext uri="{FF2B5EF4-FFF2-40B4-BE49-F238E27FC236}">
                <a16:creationId xmlns:a16="http://schemas.microsoft.com/office/drawing/2014/main" id="{0A23D3AB-AB0A-6545-788B-DCB318C0667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a:extLst>
              <a:ext uri="{FF2B5EF4-FFF2-40B4-BE49-F238E27FC236}">
                <a16:creationId xmlns:a16="http://schemas.microsoft.com/office/drawing/2014/main" id="{BF8A1541-867B-98AD-A54B-07FC5DDD127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a:extLst>
              <a:ext uri="{FF2B5EF4-FFF2-40B4-BE49-F238E27FC236}">
                <a16:creationId xmlns:a16="http://schemas.microsoft.com/office/drawing/2014/main" id="{69D0C443-8CC8-7660-3068-D99A23BFD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a:extLst>
              <a:ext uri="{FF2B5EF4-FFF2-40B4-BE49-F238E27FC236}">
                <a16:creationId xmlns:a16="http://schemas.microsoft.com/office/drawing/2014/main" id="{1FA7C847-AC8D-0074-0877-42A2F1EF53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0E4E8723-6455-DD53-F8C2-E63A534E90B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111902449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a:extLst>
              <a:ext uri="{28A0092B-C50C-407E-A947-70E740481C1C}">
                <a14:useLocalDpi xmlns:a14="http://schemas.microsoft.com/office/drawing/2010/main" val="0"/>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NIST Cybersecurity RFI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8EC1-958A-BF09-D098-032C790592CA}"/>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18BF84FA-1443-0C87-920B-4E46AFCA1573}"/>
              </a:ext>
            </a:extLst>
          </p:cNvPr>
          <p:cNvSpPr>
            <a:spLocks/>
          </p:cNvSpPr>
          <p:nvPr/>
        </p:nvSpPr>
        <p:spPr bwMode="auto">
          <a:xfrm>
            <a:off x="23997" y="692696"/>
            <a:ext cx="12168003" cy="61653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Senior Research Associate, Internet Governance Lab, American University </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Doctoral Candidate at Purdue University’s Doctor of Technology (DTECH) program</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interests center on the intersection: </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internet governance,</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rhetoric, natural language processing, technology innovation and leadership, political science, and law</a:t>
            </a: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 “Double Eagle” alumna of American University:</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B.A. in Communications, Legal Institutions, Economics, and Government from the School of Public Affairs (SPA)</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M.S. in Data Science with a concentration in Cybersecurity from the College of Arts and Sciences (CAS) </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Experience spans across the financial, education, and technology industries:</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worked in data science, global cybersecurity risk and threat intelligence management, cybersecurity incident response, and digital transformation</a:t>
            </a: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p:txBody>
      </p:sp>
      <p:sp>
        <p:nvSpPr>
          <p:cNvPr id="57" name="Shape 57">
            <a:extLst>
              <a:ext uri="{FF2B5EF4-FFF2-40B4-BE49-F238E27FC236}">
                <a16:creationId xmlns:a16="http://schemas.microsoft.com/office/drawing/2014/main" id="{25CE8089-948F-0E89-B4A5-339B34E82DAB}"/>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Haiman Wong</a:t>
            </a:r>
            <a:endParaRPr sz="5400" b="1" dirty="0">
              <a:solidFill>
                <a:schemeClr val="accent1">
                  <a:lumMod val="75000"/>
                </a:schemeClr>
              </a:solidFill>
              <a:latin typeface="+mj-lt"/>
            </a:endParaRPr>
          </a:p>
        </p:txBody>
      </p:sp>
      <p:pic>
        <p:nvPicPr>
          <p:cNvPr id="3" name="Picture 2">
            <a:extLst>
              <a:ext uri="{FF2B5EF4-FFF2-40B4-BE49-F238E27FC236}">
                <a16:creationId xmlns:a16="http://schemas.microsoft.com/office/drawing/2014/main" id="{BAFDFFDF-8639-8C82-A97E-BDFC2E86FD86}"/>
              </a:ext>
            </a:extLst>
          </p:cNvPr>
          <p:cNvPicPr>
            <a:picLocks noChangeAspect="1"/>
          </p:cNvPicPr>
          <p:nvPr/>
        </p:nvPicPr>
        <p:blipFill>
          <a:blip r:embed="rId3"/>
          <a:stretch>
            <a:fillRect/>
          </a:stretch>
        </p:blipFill>
        <p:spPr>
          <a:xfrm>
            <a:off x="9793684" y="3094236"/>
            <a:ext cx="1414884" cy="1414884"/>
          </a:xfrm>
          <a:prstGeom prst="rect">
            <a:avLst/>
          </a:prstGeom>
        </p:spPr>
      </p:pic>
      <p:pic>
        <p:nvPicPr>
          <p:cNvPr id="7" name="Picture 6">
            <a:extLst>
              <a:ext uri="{FF2B5EF4-FFF2-40B4-BE49-F238E27FC236}">
                <a16:creationId xmlns:a16="http://schemas.microsoft.com/office/drawing/2014/main" id="{8D8A77D9-2FC3-B1A8-7B7B-733E3B37340A}"/>
              </a:ext>
            </a:extLst>
          </p:cNvPr>
          <p:cNvPicPr>
            <a:picLocks noChangeAspect="1"/>
          </p:cNvPicPr>
          <p:nvPr/>
        </p:nvPicPr>
        <p:blipFill>
          <a:blip r:embed="rId4"/>
          <a:stretch>
            <a:fillRect/>
          </a:stretch>
        </p:blipFill>
        <p:spPr>
          <a:xfrm>
            <a:off x="9624392" y="4612812"/>
            <a:ext cx="1872208" cy="1048436"/>
          </a:xfrm>
          <a:prstGeom prst="rect">
            <a:avLst/>
          </a:prstGeom>
        </p:spPr>
      </p:pic>
      <p:pic>
        <p:nvPicPr>
          <p:cNvPr id="8" name="Picture 7">
            <a:extLst>
              <a:ext uri="{FF2B5EF4-FFF2-40B4-BE49-F238E27FC236}">
                <a16:creationId xmlns:a16="http://schemas.microsoft.com/office/drawing/2014/main" id="{F7CFB0A0-0160-D0AC-92A3-665DB49F3A47}"/>
              </a:ext>
            </a:extLst>
          </p:cNvPr>
          <p:cNvPicPr>
            <a:picLocks noChangeAspect="1"/>
          </p:cNvPicPr>
          <p:nvPr/>
        </p:nvPicPr>
        <p:blipFill>
          <a:blip r:embed="rId5"/>
          <a:stretch>
            <a:fillRect/>
          </a:stretch>
        </p:blipFill>
        <p:spPr>
          <a:xfrm>
            <a:off x="9984432" y="5716860"/>
            <a:ext cx="1096516" cy="1096516"/>
          </a:xfrm>
          <a:prstGeom prst="rect">
            <a:avLst/>
          </a:prstGeom>
        </p:spPr>
      </p:pic>
    </p:spTree>
    <p:extLst>
      <p:ext uri="{BB962C8B-B14F-4D97-AF65-F5344CB8AC3E}">
        <p14:creationId xmlns:p14="http://schemas.microsoft.com/office/powerpoint/2010/main" val="93674008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B2D9A-33F9-F6F9-4393-D1E3633483A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6720" y="2096282"/>
            <a:ext cx="12192000" cy="1323439"/>
          </a:xfrm>
          <a:prstGeom prst="rect">
            <a:avLst/>
          </a:prstGeom>
          <a:noFill/>
        </p:spPr>
        <p:txBody>
          <a:bodyPr wrap="square" rtlCol="0">
            <a:spAutoFit/>
          </a:bodyPr>
          <a:lstStyle/>
          <a:p>
            <a:pPr algn="ctr"/>
            <a:r>
              <a:rPr lang="en-CA" sz="4000" b="1" dirty="0"/>
              <a:t>Tutorial on Advanced Text Analytics:</a:t>
            </a:r>
          </a:p>
          <a:p>
            <a:pPr algn="ctr"/>
            <a:r>
              <a:rPr lang="en-CA" sz="4000" b="1" dirty="0"/>
              <a:t>The NIST AI Cybersecurity RFI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0331" y="459676"/>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9" name="Picture 8">
            <a:extLst>
              <a:ext uri="{FF2B5EF4-FFF2-40B4-BE49-F238E27FC236}">
                <a16:creationId xmlns:a16="http://schemas.microsoft.com/office/drawing/2014/main" id="{73659329-1B79-5B49-EE69-687E323BD25A}"/>
              </a:ext>
            </a:extLst>
          </p:cNvPr>
          <p:cNvPicPr>
            <a:picLocks noChangeAspect="1"/>
          </p:cNvPicPr>
          <p:nvPr/>
        </p:nvPicPr>
        <p:blipFill>
          <a:blip r:embed="rId5"/>
          <a:stretch>
            <a:fillRect/>
          </a:stretch>
        </p:blipFill>
        <p:spPr>
          <a:xfrm>
            <a:off x="10109158" y="296896"/>
            <a:ext cx="1422400" cy="1422400"/>
          </a:xfrm>
          <a:prstGeom prst="rect">
            <a:avLst/>
          </a:prstGeom>
        </p:spPr>
      </p:pic>
      <p:sp>
        <p:nvSpPr>
          <p:cNvPr id="10" name="TextBox 9">
            <a:extLst>
              <a:ext uri="{FF2B5EF4-FFF2-40B4-BE49-F238E27FC236}">
                <a16:creationId xmlns:a16="http://schemas.microsoft.com/office/drawing/2014/main" id="{A6C0A547-9803-764C-F861-FB542BAE48AC}"/>
              </a:ext>
            </a:extLst>
          </p:cNvPr>
          <p:cNvSpPr txBox="1"/>
          <p:nvPr/>
        </p:nvSpPr>
        <p:spPr>
          <a:xfrm>
            <a:off x="13440" y="6597352"/>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pic>
        <p:nvPicPr>
          <p:cNvPr id="3" name="Picture 2" descr="A qr code on a white background&#10;&#10;Description automatically generated">
            <a:extLst>
              <a:ext uri="{FF2B5EF4-FFF2-40B4-BE49-F238E27FC236}">
                <a16:creationId xmlns:a16="http://schemas.microsoft.com/office/drawing/2014/main" id="{EF9ECAE3-BBAB-BFF1-49E2-B8C7316EB7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7846" y="4088293"/>
            <a:ext cx="2340714" cy="2340714"/>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0C1B3269-577B-68DA-5571-09067169B7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96" y="4145576"/>
            <a:ext cx="2340714" cy="2340714"/>
          </a:xfrm>
          <a:prstGeom prst="rect">
            <a:avLst/>
          </a:prstGeom>
        </p:spPr>
      </p:pic>
      <p:sp>
        <p:nvSpPr>
          <p:cNvPr id="12" name="TextBox 11">
            <a:extLst>
              <a:ext uri="{FF2B5EF4-FFF2-40B4-BE49-F238E27FC236}">
                <a16:creationId xmlns:a16="http://schemas.microsoft.com/office/drawing/2014/main" id="{B0C1AE29-87E5-2992-A853-8DA2090F433F}"/>
              </a:ext>
            </a:extLst>
          </p:cNvPr>
          <p:cNvSpPr txBox="1"/>
          <p:nvPr/>
        </p:nvSpPr>
        <p:spPr>
          <a:xfrm>
            <a:off x="13440" y="3641520"/>
            <a:ext cx="12165120" cy="400110"/>
          </a:xfrm>
          <a:prstGeom prst="rect">
            <a:avLst/>
          </a:prstGeom>
          <a:noFill/>
        </p:spPr>
        <p:txBody>
          <a:bodyPr wrap="square" rtlCol="0">
            <a:spAutoFit/>
          </a:bodyPr>
          <a:lstStyle/>
          <a:p>
            <a:pPr algn="ctr"/>
            <a:r>
              <a:rPr lang="en-US" sz="2000" i="1" dirty="0"/>
              <a:t>If you have not yet checked in for the session, please scan the QR Code to enter name, email, and GitHub ID</a:t>
            </a:r>
          </a:p>
        </p:txBody>
      </p:sp>
    </p:spTree>
    <p:extLst>
      <p:ext uri="{BB962C8B-B14F-4D97-AF65-F5344CB8AC3E}">
        <p14:creationId xmlns:p14="http://schemas.microsoft.com/office/powerpoint/2010/main" val="2562569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E70D-135B-267D-9AF2-94644DB0B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19F4DF-74BD-E613-8872-81C5A5D1220E}"/>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0B32ED6-19FE-6B51-C3EE-4A32D9B39866}"/>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130BF11C-A270-787D-CE42-F68E05B2EA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60B7BB44-2080-9067-1613-BE0368391B5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D7A593B-0D23-EA73-5EF6-722FD78E6CCB}"/>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7ED6C1D-B281-B84A-8B41-AA60469ABF10}"/>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B818306-5EF1-1D74-6C29-CEFF53D02267}"/>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39316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742A-8FB1-6B93-19C5-45EE7512174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106D6-F88F-0794-7245-06B8A92F11EA}"/>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D1E0D7F0-F1C1-522E-B07F-1E0668EFA66F}"/>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IV: Supervised Machine Learning: </a:t>
            </a:r>
            <a:br>
              <a:rPr lang="en-CA" sz="5400" b="1" dirty="0">
                <a:solidFill>
                  <a:schemeClr val="bg1"/>
                </a:solidFill>
                <a:highlight>
                  <a:srgbClr val="3E6CA4"/>
                </a:highlight>
              </a:rPr>
            </a:br>
            <a:r>
              <a:rPr lang="en-CA" sz="5400" b="1" dirty="0">
                <a:solidFill>
                  <a:schemeClr val="bg1"/>
                </a:solidFill>
                <a:highlight>
                  <a:srgbClr val="3E6CA4"/>
                </a:highlight>
              </a:rPr>
              <a:t>   Classification and Regression Modeling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D8A418A2-DE2F-D2D0-6D0C-C699A0947D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1FA65844-9216-FE2B-30E5-9E996A3D521F}"/>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9A1B3C49-78C9-523A-BB48-F2F570289B4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430881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246704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76F-0A7C-1ABF-95F8-E73C5A14368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4FAE5D4-9DE4-1F06-C2A0-0BC90A1103DC}"/>
              </a:ext>
            </a:extLst>
          </p:cNvPr>
          <p:cNvSpPr txBox="1"/>
          <p:nvPr/>
        </p:nvSpPr>
        <p:spPr>
          <a:xfrm>
            <a:off x="323384" y="3789040"/>
            <a:ext cx="3759817"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CBE9A36E-0695-D7C5-64FA-1F0A35878C00}"/>
              </a:ext>
            </a:extLst>
          </p:cNvPr>
          <p:cNvSpPr txBox="1"/>
          <p:nvPr/>
        </p:nvSpPr>
        <p:spPr>
          <a:xfrm>
            <a:off x="8370239" y="3789040"/>
            <a:ext cx="3600400"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Juliana Woods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is a Graduate Research Assistant at the American University Institute on Disability and Public Policy (IDPP). She is currently a Master’s Candidate in the American University School of International Service International Affairs Policy and Analysis Program. She earned her B.A. in Anthropology with a minor in International Development and Conflict Management from University of Maryland College Park in 2022. Her research and work within IDPP centers around examining state parties’ implementation of the CRPD in the past and present, promoting the research of IDPP online, and overseeing the center’s website and social media presence. </a:t>
            </a:r>
          </a:p>
        </p:txBody>
      </p:sp>
      <p:sp>
        <p:nvSpPr>
          <p:cNvPr id="10" name="TextBox 9">
            <a:extLst>
              <a:ext uri="{FF2B5EF4-FFF2-40B4-BE49-F238E27FC236}">
                <a16:creationId xmlns:a16="http://schemas.microsoft.com/office/drawing/2014/main" id="{839E5687-2A06-463B-B201-2B99F1E50F5E}"/>
              </a:ext>
            </a:extLst>
          </p:cNvPr>
          <p:cNvSpPr txBox="1"/>
          <p:nvPr/>
        </p:nvSpPr>
        <p:spPr>
          <a:xfrm>
            <a:off x="4223838" y="3793158"/>
            <a:ext cx="3884963" cy="209288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Sierra </a:t>
            </a: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Buehlman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Barbeau</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recently completed law school at American University, focusing on environmental law, sustainable development, and ESG. She is also obtaining her master’s degree from American University’s School of International Service. Her research interests and real-world endeavors involve integrating text mining research with legal research for several environmentally-focused organizations. She is leading our team’s focus on evaluating the SDGs using advanced text analytics.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EFC243CD-EFE0-CE7E-9869-E682FC1E6B7B}"/>
              </a:ext>
            </a:extLst>
          </p:cNvPr>
          <p:cNvPicPr>
            <a:picLocks noChangeAspect="1"/>
          </p:cNvPicPr>
          <p:nvPr/>
        </p:nvPicPr>
        <p:blipFill>
          <a:blip r:embed="rId3"/>
          <a:stretch>
            <a:fillRect/>
          </a:stretch>
        </p:blipFill>
        <p:spPr>
          <a:xfrm>
            <a:off x="1167981" y="773395"/>
            <a:ext cx="2070622" cy="2912908"/>
          </a:xfrm>
          <a:prstGeom prst="rect">
            <a:avLst/>
          </a:prstGeom>
        </p:spPr>
      </p:pic>
      <p:pic>
        <p:nvPicPr>
          <p:cNvPr id="3" name="Picture 2" descr="A person smiling in front of a bookshelf&#10;&#10;Description automatically generated">
            <a:extLst>
              <a:ext uri="{FF2B5EF4-FFF2-40B4-BE49-F238E27FC236}">
                <a16:creationId xmlns:a16="http://schemas.microsoft.com/office/drawing/2014/main" id="{0728B64E-19FB-09DC-6AE0-0F3302186F9D}"/>
              </a:ext>
            </a:extLst>
          </p:cNvPr>
          <p:cNvPicPr>
            <a:picLocks noChangeAspect="1"/>
          </p:cNvPicPr>
          <p:nvPr/>
        </p:nvPicPr>
        <p:blipFill>
          <a:blip r:embed="rId4"/>
          <a:srcRect l="6024" r="12399"/>
          <a:stretch/>
        </p:blipFill>
        <p:spPr>
          <a:xfrm>
            <a:off x="4906936" y="781871"/>
            <a:ext cx="2376264" cy="2912908"/>
          </a:xfrm>
          <a:prstGeom prst="rect">
            <a:avLst/>
          </a:prstGeom>
        </p:spPr>
      </p:pic>
      <p:pic>
        <p:nvPicPr>
          <p:cNvPr id="4" name="Picture 4">
            <a:extLst>
              <a:ext uri="{FF2B5EF4-FFF2-40B4-BE49-F238E27FC236}">
                <a16:creationId xmlns:a16="http://schemas.microsoft.com/office/drawing/2014/main" id="{BD3EC18E-7446-65A0-E099-6060D7300AA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Shape 57">
            <a:extLst>
              <a:ext uri="{FF2B5EF4-FFF2-40B4-BE49-F238E27FC236}">
                <a16:creationId xmlns:a16="http://schemas.microsoft.com/office/drawing/2014/main" id="{B2F0A087-CF60-C579-9B37-42DEB0C42A87}"/>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90000"/>
              </a:lnSpc>
              <a:spcBef>
                <a:spcPct val="0"/>
              </a:spcBef>
              <a:spcAft>
                <a:spcPts val="0"/>
              </a:spcAft>
              <a:buClrTx/>
              <a:buSzTx/>
              <a:buFontTx/>
              <a:buNone/>
              <a:tabLst/>
              <a:defRPr sz="1800">
                <a:uFillTx/>
              </a:defRPr>
            </a:pPr>
            <a:r>
              <a:rPr kumimoji="0" lang="en-US" sz="5400" b="0"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Our Remote </a:t>
            </a:r>
            <a:r>
              <a:rPr kumimoji="0" lang="en-US" sz="5400" b="1"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Researchers and Presenters</a:t>
            </a:r>
          </a:p>
        </p:txBody>
      </p:sp>
      <p:pic>
        <p:nvPicPr>
          <p:cNvPr id="6" name="Picture 5">
            <a:extLst>
              <a:ext uri="{FF2B5EF4-FFF2-40B4-BE49-F238E27FC236}">
                <a16:creationId xmlns:a16="http://schemas.microsoft.com/office/drawing/2014/main" id="{3B6D31F5-A070-4A9A-3043-88F814B52C05}"/>
              </a:ext>
            </a:extLst>
          </p:cNvPr>
          <p:cNvPicPr>
            <a:picLocks noChangeAspect="1"/>
          </p:cNvPicPr>
          <p:nvPr/>
        </p:nvPicPr>
        <p:blipFill>
          <a:blip r:embed="rId6"/>
          <a:stretch>
            <a:fillRect/>
          </a:stretch>
        </p:blipFill>
        <p:spPr>
          <a:xfrm>
            <a:off x="9062870" y="821208"/>
            <a:ext cx="2215139" cy="2912908"/>
          </a:xfrm>
          <a:prstGeom prst="rect">
            <a:avLst/>
          </a:prstGeom>
        </p:spPr>
      </p:pic>
    </p:spTree>
    <p:extLst>
      <p:ext uri="{BB962C8B-B14F-4D97-AF65-F5344CB8AC3E}">
        <p14:creationId xmlns:p14="http://schemas.microsoft.com/office/powerpoint/2010/main" val="2137180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a:extLst>
              <a:ext uri="{28A0092B-C50C-407E-A947-70E740481C1C}">
                <a14:useLocalDpi xmlns:a14="http://schemas.microsoft.com/office/drawing/2010/main" val="0"/>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F5BB-4A21-714E-FB03-2DA756E6319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B6481FA0-C299-A5F5-1FAC-21675B321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3D9BEE90-4B1A-990C-3193-1810DC661AE3}"/>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Supervised ML Approaches</a:t>
            </a:r>
          </a:p>
        </p:txBody>
      </p:sp>
      <p:sp>
        <p:nvSpPr>
          <p:cNvPr id="2" name="TextBox 1">
            <a:extLst>
              <a:ext uri="{FF2B5EF4-FFF2-40B4-BE49-F238E27FC236}">
                <a16:creationId xmlns:a16="http://schemas.microsoft.com/office/drawing/2014/main" id="{69AB5E48-80DE-ADFA-ADC5-2B2FACA2CC21}"/>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BE7239B7-D717-A180-4B33-9FBF49EF63B5}"/>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1175656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F73B-6E72-77F4-6314-73809F2204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78E5A8-A50E-3B3E-FA81-F45234E18B7C}"/>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F50E8E6-2CDA-E542-B417-BFE47F0F2B1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93940568-C9F1-5BBB-1960-E2BD32CAD0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D63C57F1-2384-0376-3149-9898CBD0EAB3}"/>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579C45B7-74E1-FBC2-C448-0A0145293BD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8FF0F24-C753-F7EC-7ED8-D1E8D2B1A0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Notebook LM/</a:t>
            </a:r>
            <a:r>
              <a:rPr lang="en-CA" dirty="0">
                <a:solidFill>
                  <a:prstClr val="black"/>
                </a:solidFill>
                <a:highlight>
                  <a:srgbClr val="FFFF00"/>
                </a:highlight>
                <a:latin typeface="Calibri"/>
              </a:rPr>
              <a:t>AI Studio</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E08731F-0173-9CCE-0748-68D434713B66}"/>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125408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57F7-D0EF-24BE-CAE3-0213005EBB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E9BEF05-33BB-F600-E3CE-A99F594C9958}"/>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CCEC0C7C-43BE-0FCD-1DF9-D51F87860E3D}"/>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V: Generative AI (GenAI) and   </a:t>
            </a:r>
            <a:r>
              <a:rPr lang="en-CA" sz="100" b="1" dirty="0">
                <a:solidFill>
                  <a:schemeClr val="bg1"/>
                </a:solidFill>
                <a:highlight>
                  <a:srgbClr val="3E6CA4"/>
                </a:highlight>
              </a:rPr>
              <a:t>.</a:t>
            </a:r>
            <a:r>
              <a:rPr lang="en-CA" sz="5400" b="1" dirty="0">
                <a:solidFill>
                  <a:schemeClr val="bg1"/>
                </a:solidFill>
                <a:highlight>
                  <a:srgbClr val="3E6CA4"/>
                </a:highlight>
              </a:rPr>
              <a:t> </a:t>
            </a:r>
            <a:br>
              <a:rPr lang="en-CA" sz="5400" b="1" dirty="0">
                <a:solidFill>
                  <a:schemeClr val="bg1"/>
                </a:solidFill>
                <a:highlight>
                  <a:srgbClr val="3E6CA4"/>
                </a:highlight>
              </a:rPr>
            </a:br>
            <a:r>
              <a:rPr lang="en-CA" sz="5400" b="1" dirty="0">
                <a:solidFill>
                  <a:schemeClr val="bg1"/>
                </a:solidFill>
                <a:highlight>
                  <a:srgbClr val="3E6CA4"/>
                </a:highlight>
              </a:rPr>
              <a:t> Retrieval Augmented Generation (RAG)</a:t>
            </a:r>
          </a:p>
        </p:txBody>
      </p:sp>
      <p:pic>
        <p:nvPicPr>
          <p:cNvPr id="8" name="Picture 4">
            <a:extLst>
              <a:ext uri="{FF2B5EF4-FFF2-40B4-BE49-F238E27FC236}">
                <a16:creationId xmlns:a16="http://schemas.microsoft.com/office/drawing/2014/main" id="{473D2501-334F-0D7A-4BC2-2E2CD5498C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CA542DD4-7048-18F1-6307-C1BDC43E81C6}"/>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789627C4-D11C-2A79-BF8D-0C8A4C0664A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916534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4177296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568D-C93F-4749-E543-CEE1912E5252}"/>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E9EE3E60-B417-8C2E-9466-2946E2E471C5}"/>
              </a:ext>
            </a:extLst>
          </p:cNvPr>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40252B72-4369-658B-ACEF-EB856169F33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36E227DE-97B0-8408-091F-0FCC68788B2D}"/>
              </a:ext>
            </a:extLst>
          </p:cNvPr>
          <p:cNvPicPr>
            <a:picLocks noChangeAspect="1"/>
          </p:cNvPicPr>
          <p:nvPr/>
        </p:nvPicPr>
        <p:blipFill rotWithShape="1">
          <a:blip r:embed="rId3"/>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3844101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73408</TotalTime>
  <Words>12255</Words>
  <Application>Microsoft Macintosh PowerPoint</Application>
  <PresentationFormat>Widescreen</PresentationFormat>
  <Paragraphs>1372</Paragraphs>
  <Slides>128</Slides>
  <Notes>60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128</vt:i4>
      </vt:variant>
    </vt:vector>
  </HeadingPairs>
  <TitlesOfParts>
    <vt:vector size="140" baseType="lpstr">
      <vt:lpstr>Arial</vt:lpstr>
      <vt:lpstr>Calibri</vt:lpstr>
      <vt:lpstr>Calibri Light</vt:lpstr>
      <vt:lpstr>Courier New</vt:lpstr>
      <vt:lpstr>Helvetica Neue</vt:lpstr>
      <vt:lpstr>Roboto</vt:lpstr>
      <vt:lpstr>Times New Roman</vt:lpstr>
      <vt:lpstr>Office Theme</vt:lpstr>
      <vt:lpstr>3_Office Theme</vt:lpstr>
      <vt:lpstr>1_Office Theme</vt:lpstr>
      <vt:lpstr>2_Office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My Background: Haiman Wong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Mining Tools (Commercial and 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8.1 An example sentence parsed with various annotations</vt:lpstr>
      <vt:lpstr>PowerPoint Presentation</vt:lpstr>
      <vt:lpstr>Five Functions of the OpenNLP Using Maximum Entropy (Maxent)</vt:lpstr>
      <vt:lpstr>Named Entity Recognition Models in OpenNLP</vt:lpstr>
      <vt:lpstr>Penn Treebank Part of Speech (POS) Tag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Derrick Cogburn</cp:lastModifiedBy>
  <cp:revision>1690</cp:revision>
  <cp:lastPrinted>2019-01-09T06:17:15Z</cp:lastPrinted>
  <dcterms:created xsi:type="dcterms:W3CDTF">2012-07-13T17:56:58Z</dcterms:created>
  <dcterms:modified xsi:type="dcterms:W3CDTF">2025-01-05T23:50:57Z</dcterms:modified>
</cp:coreProperties>
</file>